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0.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1.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256" r:id="rId2"/>
    <p:sldId id="257" r:id="rId3"/>
    <p:sldId id="258" r:id="rId4"/>
    <p:sldId id="260" r:id="rId5"/>
    <p:sldId id="261" r:id="rId6"/>
    <p:sldId id="262" r:id="rId7"/>
    <p:sldId id="264" r:id="rId8"/>
    <p:sldId id="265" r:id="rId9"/>
    <p:sldId id="266" r:id="rId10"/>
    <p:sldId id="268" r:id="rId11"/>
    <p:sldId id="269" r:id="rId12"/>
    <p:sldId id="270" r:id="rId13"/>
    <p:sldId id="291" r:id="rId14"/>
    <p:sldId id="292" r:id="rId15"/>
    <p:sldId id="274" r:id="rId16"/>
    <p:sldId id="293" r:id="rId17"/>
    <p:sldId id="276" r:id="rId18"/>
    <p:sldId id="289" r:id="rId19"/>
    <p:sldId id="290" r:id="rId20"/>
    <p:sldId id="285" r:id="rId21"/>
    <p:sldId id="287" r:id="rId22"/>
    <p:sldId id="294" r:id="rId23"/>
  </p:sldIdLst>
  <p:sldSz cx="18288000" cy="10287000"/>
  <p:notesSz cx="6858000" cy="9144000"/>
  <p:embeddedFontLst>
    <p:embeddedFont>
      <p:font typeface="Arial Bold" panose="020B0704020202020204" pitchFamily="34" charset="0"/>
      <p:regular r:id="rId25"/>
      <p:bold r:id="rId26"/>
    </p:embeddedFont>
    <p:embeddedFont>
      <p:font typeface="Baguet Script" panose="00000500000000000000" pitchFamily="2" charset="0"/>
      <p:regular r:id="rId27"/>
    </p:embeddedFont>
    <p:embeddedFont>
      <p:font typeface="Bierstadt" panose="020B0004020202020204" pitchFamily="34" charset="0"/>
      <p:regular r:id="rId28"/>
      <p:bold r:id="rId29"/>
      <p:italic r:id="rId30"/>
      <p:boldItalic r:id="rId31"/>
    </p:embeddedFont>
    <p:embeddedFont>
      <p:font typeface="Canva Sans" panose="020B0604020202020204" charset="0"/>
      <p:regular r:id="rId32"/>
    </p:embeddedFont>
    <p:embeddedFont>
      <p:font typeface="Canva Sans Bold" panose="020B0604020202020204" charset="0"/>
      <p:regular r:id="rId33"/>
    </p:embeddedFont>
    <p:embeddedFont>
      <p:font typeface="Edwardian Script ITC" panose="030303020407070D0804" pitchFamily="66" charset="0"/>
      <p:regular r:id="rId34"/>
    </p:embeddedFont>
    <p:embeddedFont>
      <p:font typeface="IBM Plex Sans" panose="020B0503050203000203" pitchFamily="34" charset="0"/>
      <p:regular r:id="rId35"/>
      <p:bold r:id="rId36"/>
      <p:italic r:id="rId37"/>
      <p:boldItalic r:id="rId38"/>
    </p:embeddedFont>
    <p:embeddedFont>
      <p:font typeface="IBM Plex Sans Bold" panose="020B0803050203000203" charset="0"/>
      <p:regular r:id="rId39"/>
      <p:bold r:id="rId40"/>
    </p:embeddedFont>
    <p:embeddedFont>
      <p:font typeface="IBM Plex Sans Medium" panose="020B0603050203000203" pitchFamily="34" charset="0"/>
      <p:regular r:id="rId41"/>
    </p:embeddedFont>
    <p:embeddedFont>
      <p:font typeface="Open Sans" panose="020B0606030504020204" pitchFamily="34" charset="0"/>
      <p:regular r:id="rId42"/>
      <p:bold r:id="rId43"/>
      <p:italic r:id="rId44"/>
      <p:boldItalic r:id="rId45"/>
    </p:embeddedFont>
    <p:embeddedFont>
      <p:font typeface="Open Sans Bold" panose="020B0806030504020204" charset="0"/>
      <p:regular r:id="rId46"/>
    </p:embeddedFont>
    <p:embeddedFont>
      <p:font typeface="Poppins" panose="00000500000000000000" pitchFamily="2" charset="0"/>
      <p:regular r:id="rId47"/>
      <p:bold r:id="rId48"/>
      <p:italic r:id="rId49"/>
      <p:boldItalic r:id="rId50"/>
    </p:embeddedFont>
    <p:embeddedFont>
      <p:font typeface="Poppins Bold" panose="00000800000000000000" charset="0"/>
      <p:regular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944" autoAdjust="0"/>
    <p:restoredTop sz="95400" autoAdjust="0"/>
  </p:normalViewPr>
  <p:slideViewPr>
    <p:cSldViewPr>
      <p:cViewPr varScale="1">
        <p:scale>
          <a:sx n="74" d="100"/>
          <a:sy n="74" d="100"/>
        </p:scale>
        <p:origin x="1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50" Type="http://schemas.openxmlformats.org/officeDocument/2006/relationships/font" Target="fonts/font26.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font" Target="fonts/font20.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font" Target="fonts/font24.fntdata"/><Relationship Id="rId8" Type="http://schemas.openxmlformats.org/officeDocument/2006/relationships/slide" Target="slides/slide7.xml"/><Relationship Id="rId51" Type="http://schemas.openxmlformats.org/officeDocument/2006/relationships/font" Target="fonts/font2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20" Type="http://schemas.openxmlformats.org/officeDocument/2006/relationships/slide" Target="slides/slide19.xml"/><Relationship Id="rId41" Type="http://schemas.openxmlformats.org/officeDocument/2006/relationships/font" Target="fonts/font17.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font" Target="fonts/font25.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6D32AF6-8C4C-49F5-BCFB-72CECABEF682}" type="doc">
      <dgm:prSet loTypeId="urn:microsoft.com/office/officeart/2016/7/layout/BasicProcessNew" loCatId="process" qsTypeId="urn:microsoft.com/office/officeart/2005/8/quickstyle/simple1" qsCatId="simple" csTypeId="urn:microsoft.com/office/officeart/2005/8/colors/accent1_2" csCatId="accent1"/>
      <dgm:spPr/>
      <dgm:t>
        <a:bodyPr/>
        <a:lstStyle/>
        <a:p>
          <a:endParaRPr lang="en-US"/>
        </a:p>
      </dgm:t>
    </dgm:pt>
    <dgm:pt modelId="{763C71A2-D64F-432F-A174-4428B897C840}">
      <dgm:prSet/>
      <dgm:spPr/>
      <dgm:t>
        <a:bodyPr/>
        <a:lstStyle/>
        <a:p>
          <a:r>
            <a:rPr lang="en-US"/>
            <a:t>We will use data analysis to tackle terrorism. The project is essential for:</a:t>
          </a:r>
        </a:p>
      </dgm:t>
    </dgm:pt>
    <dgm:pt modelId="{425396F8-8DCC-466E-A637-ABF4F0BD6430}" type="parTrans" cxnId="{AA577371-ED89-451F-98FB-DF5835A83DA2}">
      <dgm:prSet/>
      <dgm:spPr/>
      <dgm:t>
        <a:bodyPr/>
        <a:lstStyle/>
        <a:p>
          <a:endParaRPr lang="en-US"/>
        </a:p>
      </dgm:t>
    </dgm:pt>
    <dgm:pt modelId="{2FB0A3DA-BEEE-4C4A-AAFE-D916D9646EBB}" type="sibTrans" cxnId="{AA577371-ED89-451F-98FB-DF5835A83DA2}">
      <dgm:prSet/>
      <dgm:spPr/>
      <dgm:t>
        <a:bodyPr/>
        <a:lstStyle/>
        <a:p>
          <a:endParaRPr lang="en-US"/>
        </a:p>
      </dgm:t>
    </dgm:pt>
    <dgm:pt modelId="{5A4A74FE-CD7B-493E-8036-FA8BC1AD41A8}">
      <dgm:prSet/>
      <dgm:spPr/>
      <dgm:t>
        <a:bodyPr/>
        <a:lstStyle/>
        <a:p>
          <a:r>
            <a:rPr lang="en-US" dirty="0"/>
            <a:t>Boosting security.</a:t>
          </a:r>
        </a:p>
      </dgm:t>
    </dgm:pt>
    <dgm:pt modelId="{B77DF65E-99FB-4F32-A812-B499DFF0B8EC}" type="parTrans" cxnId="{8DA582E5-75B2-4E27-BC44-444AF4D5074C}">
      <dgm:prSet/>
      <dgm:spPr/>
      <dgm:t>
        <a:bodyPr/>
        <a:lstStyle/>
        <a:p>
          <a:endParaRPr lang="en-US"/>
        </a:p>
      </dgm:t>
    </dgm:pt>
    <dgm:pt modelId="{8BAA3536-2F67-41DE-8DC2-76F47ABC02D2}" type="sibTrans" cxnId="{8DA582E5-75B2-4E27-BC44-444AF4D5074C}">
      <dgm:prSet/>
      <dgm:spPr/>
      <dgm:t>
        <a:bodyPr/>
        <a:lstStyle/>
        <a:p>
          <a:endParaRPr lang="en-US"/>
        </a:p>
      </dgm:t>
    </dgm:pt>
    <dgm:pt modelId="{7D8FF70C-52DF-4E9E-9B14-B181D01A5B54}">
      <dgm:prSet/>
      <dgm:spPr/>
      <dgm:t>
        <a:bodyPr/>
        <a:lstStyle/>
        <a:p>
          <a:r>
            <a:rPr lang="en-US"/>
            <a:t>Creating better policies.</a:t>
          </a:r>
        </a:p>
      </dgm:t>
    </dgm:pt>
    <dgm:pt modelId="{965AE9FF-2AA2-450E-B1BD-325168FE8C35}" type="parTrans" cxnId="{B212AF8A-F1A6-4528-8F67-8CD788F169B1}">
      <dgm:prSet/>
      <dgm:spPr/>
      <dgm:t>
        <a:bodyPr/>
        <a:lstStyle/>
        <a:p>
          <a:endParaRPr lang="en-US"/>
        </a:p>
      </dgm:t>
    </dgm:pt>
    <dgm:pt modelId="{4A8FE284-8D07-46CD-9A16-2EFD3E950BA1}" type="sibTrans" cxnId="{B212AF8A-F1A6-4528-8F67-8CD788F169B1}">
      <dgm:prSet/>
      <dgm:spPr/>
      <dgm:t>
        <a:bodyPr/>
        <a:lstStyle/>
        <a:p>
          <a:endParaRPr lang="en-US"/>
        </a:p>
      </dgm:t>
    </dgm:pt>
    <dgm:pt modelId="{6F8E516B-1A43-467E-8C0E-9D11F1E7D6A6}">
      <dgm:prSet/>
      <dgm:spPr/>
      <dgm:t>
        <a:bodyPr/>
        <a:lstStyle/>
        <a:p>
          <a:r>
            <a:rPr lang="en-US"/>
            <a:t>Reducing economic and social harm.</a:t>
          </a:r>
        </a:p>
      </dgm:t>
    </dgm:pt>
    <dgm:pt modelId="{3705B4C4-3447-449D-86EA-5BEB13CA42FB}" type="parTrans" cxnId="{21CAFA9F-BB62-41FB-B3C2-3939E4653404}">
      <dgm:prSet/>
      <dgm:spPr/>
      <dgm:t>
        <a:bodyPr/>
        <a:lstStyle/>
        <a:p>
          <a:endParaRPr lang="en-US"/>
        </a:p>
      </dgm:t>
    </dgm:pt>
    <dgm:pt modelId="{1010513C-EB2B-4F01-A2A7-817E5DFF50F5}" type="sibTrans" cxnId="{21CAFA9F-BB62-41FB-B3C2-3939E4653404}">
      <dgm:prSet/>
      <dgm:spPr/>
      <dgm:t>
        <a:bodyPr/>
        <a:lstStyle/>
        <a:p>
          <a:endParaRPr lang="en-US"/>
        </a:p>
      </dgm:t>
    </dgm:pt>
    <dgm:pt modelId="{D448153C-A4CF-4C37-9774-EFA7B6472F48}">
      <dgm:prSet/>
      <dgm:spPr/>
      <dgm:t>
        <a:bodyPr/>
        <a:lstStyle/>
        <a:p>
          <a:r>
            <a:rPr lang="en-US"/>
            <a:t>Making the best use of resources.</a:t>
          </a:r>
        </a:p>
      </dgm:t>
    </dgm:pt>
    <dgm:pt modelId="{433D0998-8C6D-4AB2-B282-A28FEDC3DF9E}" type="parTrans" cxnId="{0EC97AFB-7040-4B72-B96A-D97507FCD86F}">
      <dgm:prSet/>
      <dgm:spPr/>
      <dgm:t>
        <a:bodyPr/>
        <a:lstStyle/>
        <a:p>
          <a:endParaRPr lang="en-US"/>
        </a:p>
      </dgm:t>
    </dgm:pt>
    <dgm:pt modelId="{2CBB7C42-21A2-44CF-8D72-000EE9F14BEB}" type="sibTrans" cxnId="{0EC97AFB-7040-4B72-B96A-D97507FCD86F}">
      <dgm:prSet/>
      <dgm:spPr/>
      <dgm:t>
        <a:bodyPr/>
        <a:lstStyle/>
        <a:p>
          <a:endParaRPr lang="en-US"/>
        </a:p>
      </dgm:t>
    </dgm:pt>
    <dgm:pt modelId="{A49BD1CB-ED92-47D8-AE6E-DE82E6D83804}">
      <dgm:prSet/>
      <dgm:spPr/>
      <dgm:t>
        <a:bodyPr/>
        <a:lstStyle/>
        <a:p>
          <a:r>
            <a:rPr lang="en-US"/>
            <a:t>Encouraging global teamwork and helping affected people.</a:t>
          </a:r>
        </a:p>
      </dgm:t>
    </dgm:pt>
    <dgm:pt modelId="{0BF25320-9B13-4535-809F-1D9C4C7F49E8}" type="parTrans" cxnId="{F2213B48-F9D8-40FF-A825-71431AA1A851}">
      <dgm:prSet/>
      <dgm:spPr/>
      <dgm:t>
        <a:bodyPr/>
        <a:lstStyle/>
        <a:p>
          <a:endParaRPr lang="en-US"/>
        </a:p>
      </dgm:t>
    </dgm:pt>
    <dgm:pt modelId="{37C03F6D-65B7-4202-9565-1147AD97CE02}" type="sibTrans" cxnId="{F2213B48-F9D8-40FF-A825-71431AA1A851}">
      <dgm:prSet/>
      <dgm:spPr/>
      <dgm:t>
        <a:bodyPr/>
        <a:lstStyle/>
        <a:p>
          <a:endParaRPr lang="en-US"/>
        </a:p>
      </dgm:t>
    </dgm:pt>
    <dgm:pt modelId="{8CA12612-BB3E-47D9-B074-7B177DCD9B87}" type="pres">
      <dgm:prSet presAssocID="{D6D32AF6-8C4C-49F5-BCFB-72CECABEF682}" presName="Name0" presStyleCnt="0">
        <dgm:presLayoutVars>
          <dgm:dir/>
          <dgm:resizeHandles val="exact"/>
        </dgm:presLayoutVars>
      </dgm:prSet>
      <dgm:spPr/>
    </dgm:pt>
    <dgm:pt modelId="{CF68B020-2D1A-406F-8C46-C12056DA8C90}" type="pres">
      <dgm:prSet presAssocID="{763C71A2-D64F-432F-A174-4428B897C840}" presName="node" presStyleLbl="node1" presStyleIdx="0" presStyleCnt="1">
        <dgm:presLayoutVars>
          <dgm:bulletEnabled val="1"/>
        </dgm:presLayoutVars>
      </dgm:prSet>
      <dgm:spPr/>
    </dgm:pt>
  </dgm:ptLst>
  <dgm:cxnLst>
    <dgm:cxn modelId="{88975024-8FF6-4064-B0CB-9E0274500813}" type="presOf" srcId="{5A4A74FE-CD7B-493E-8036-FA8BC1AD41A8}" destId="{CF68B020-2D1A-406F-8C46-C12056DA8C90}" srcOrd="0" destOrd="1" presId="urn:microsoft.com/office/officeart/2016/7/layout/BasicProcessNew"/>
    <dgm:cxn modelId="{3C80F13B-642B-44D2-8DD5-F65B84AA96B3}" type="presOf" srcId="{D448153C-A4CF-4C37-9774-EFA7B6472F48}" destId="{CF68B020-2D1A-406F-8C46-C12056DA8C90}" srcOrd="0" destOrd="4" presId="urn:microsoft.com/office/officeart/2016/7/layout/BasicProcessNew"/>
    <dgm:cxn modelId="{F2213B48-F9D8-40FF-A825-71431AA1A851}" srcId="{763C71A2-D64F-432F-A174-4428B897C840}" destId="{A49BD1CB-ED92-47D8-AE6E-DE82E6D83804}" srcOrd="4" destOrd="0" parTransId="{0BF25320-9B13-4535-809F-1D9C4C7F49E8}" sibTransId="{37C03F6D-65B7-4202-9565-1147AD97CE02}"/>
    <dgm:cxn modelId="{AA577371-ED89-451F-98FB-DF5835A83DA2}" srcId="{D6D32AF6-8C4C-49F5-BCFB-72CECABEF682}" destId="{763C71A2-D64F-432F-A174-4428B897C840}" srcOrd="0" destOrd="0" parTransId="{425396F8-8DCC-466E-A637-ABF4F0BD6430}" sibTransId="{2FB0A3DA-BEEE-4C4A-AAFE-D916D9646EBB}"/>
    <dgm:cxn modelId="{1D8DA159-CE7A-494C-9931-F851752B4494}" type="presOf" srcId="{A49BD1CB-ED92-47D8-AE6E-DE82E6D83804}" destId="{CF68B020-2D1A-406F-8C46-C12056DA8C90}" srcOrd="0" destOrd="5" presId="urn:microsoft.com/office/officeart/2016/7/layout/BasicProcessNew"/>
    <dgm:cxn modelId="{CC0FA77D-A361-4D84-9EE9-569A40DE1D82}" type="presOf" srcId="{D6D32AF6-8C4C-49F5-BCFB-72CECABEF682}" destId="{8CA12612-BB3E-47D9-B074-7B177DCD9B87}" srcOrd="0" destOrd="0" presId="urn:microsoft.com/office/officeart/2016/7/layout/BasicProcessNew"/>
    <dgm:cxn modelId="{B212AF8A-F1A6-4528-8F67-8CD788F169B1}" srcId="{763C71A2-D64F-432F-A174-4428B897C840}" destId="{7D8FF70C-52DF-4E9E-9B14-B181D01A5B54}" srcOrd="1" destOrd="0" parTransId="{965AE9FF-2AA2-450E-B1BD-325168FE8C35}" sibTransId="{4A8FE284-8D07-46CD-9A16-2EFD3E950BA1}"/>
    <dgm:cxn modelId="{57621F94-6F7F-4B22-8E56-4C32D456D173}" type="presOf" srcId="{7D8FF70C-52DF-4E9E-9B14-B181D01A5B54}" destId="{CF68B020-2D1A-406F-8C46-C12056DA8C90}" srcOrd="0" destOrd="2" presId="urn:microsoft.com/office/officeart/2016/7/layout/BasicProcessNew"/>
    <dgm:cxn modelId="{208DD799-FA7A-487D-9C29-3318CE83BD6F}" type="presOf" srcId="{763C71A2-D64F-432F-A174-4428B897C840}" destId="{CF68B020-2D1A-406F-8C46-C12056DA8C90}" srcOrd="0" destOrd="0" presId="urn:microsoft.com/office/officeart/2016/7/layout/BasicProcessNew"/>
    <dgm:cxn modelId="{21CAFA9F-BB62-41FB-B3C2-3939E4653404}" srcId="{763C71A2-D64F-432F-A174-4428B897C840}" destId="{6F8E516B-1A43-467E-8C0E-9D11F1E7D6A6}" srcOrd="2" destOrd="0" parTransId="{3705B4C4-3447-449D-86EA-5BEB13CA42FB}" sibTransId="{1010513C-EB2B-4F01-A2A7-817E5DFF50F5}"/>
    <dgm:cxn modelId="{1C4E0BD3-E745-44E7-9D74-445B86EF8F43}" type="presOf" srcId="{6F8E516B-1A43-467E-8C0E-9D11F1E7D6A6}" destId="{CF68B020-2D1A-406F-8C46-C12056DA8C90}" srcOrd="0" destOrd="3" presId="urn:microsoft.com/office/officeart/2016/7/layout/BasicProcessNew"/>
    <dgm:cxn modelId="{8DA582E5-75B2-4E27-BC44-444AF4D5074C}" srcId="{763C71A2-D64F-432F-A174-4428B897C840}" destId="{5A4A74FE-CD7B-493E-8036-FA8BC1AD41A8}" srcOrd="0" destOrd="0" parTransId="{B77DF65E-99FB-4F32-A812-B499DFF0B8EC}" sibTransId="{8BAA3536-2F67-41DE-8DC2-76F47ABC02D2}"/>
    <dgm:cxn modelId="{0EC97AFB-7040-4B72-B96A-D97507FCD86F}" srcId="{763C71A2-D64F-432F-A174-4428B897C840}" destId="{D448153C-A4CF-4C37-9774-EFA7B6472F48}" srcOrd="3" destOrd="0" parTransId="{433D0998-8C6D-4AB2-B282-A28FEDC3DF9E}" sibTransId="{2CBB7C42-21A2-44CF-8D72-000EE9F14BEB}"/>
    <dgm:cxn modelId="{9A5C38B9-2660-4419-AA74-3605A7B8ABC4}" type="presParOf" srcId="{8CA12612-BB3E-47D9-B074-7B177DCD9B87}" destId="{CF68B020-2D1A-406F-8C46-C12056DA8C90}" srcOrd="0" destOrd="0" presId="urn:microsoft.com/office/officeart/2016/7/layout/Basic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FE142C6-42B7-40A2-A04B-1926CF155575}"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US"/>
        </a:p>
      </dgm:t>
    </dgm:pt>
    <dgm:pt modelId="{0D0064AA-9D48-44D5-9878-C53E3FF22881}">
      <dgm:prSet/>
      <dgm:spPr/>
      <dgm:t>
        <a:bodyPr/>
        <a:lstStyle/>
        <a:p>
          <a:r>
            <a:rPr lang="en-US" b="0" dirty="0"/>
            <a:t>The above area plot provides a deeper understanding of how terrorism has evolved in different regions over the years.</a:t>
          </a:r>
          <a:endParaRPr lang="en-US" dirty="0"/>
        </a:p>
      </dgm:t>
    </dgm:pt>
    <dgm:pt modelId="{B49C28EC-0932-4509-A6A9-07B1DB8C0224}" type="parTrans" cxnId="{35B03255-56F5-4665-AE52-5B662EAE6747}">
      <dgm:prSet/>
      <dgm:spPr/>
      <dgm:t>
        <a:bodyPr/>
        <a:lstStyle/>
        <a:p>
          <a:endParaRPr lang="en-US"/>
        </a:p>
      </dgm:t>
    </dgm:pt>
    <dgm:pt modelId="{56269E30-7322-46A4-B666-178B1F3F6AD3}" type="sibTrans" cxnId="{35B03255-56F5-4665-AE52-5B662EAE6747}">
      <dgm:prSet/>
      <dgm:spPr/>
      <dgm:t>
        <a:bodyPr/>
        <a:lstStyle/>
        <a:p>
          <a:endParaRPr lang="en-US"/>
        </a:p>
      </dgm:t>
    </dgm:pt>
    <dgm:pt modelId="{E461AFC2-10B6-4FDC-9357-9FF81EE46CAC}" type="pres">
      <dgm:prSet presAssocID="{CFE142C6-42B7-40A2-A04B-1926CF155575}" presName="linear" presStyleCnt="0">
        <dgm:presLayoutVars>
          <dgm:animLvl val="lvl"/>
          <dgm:resizeHandles val="exact"/>
        </dgm:presLayoutVars>
      </dgm:prSet>
      <dgm:spPr/>
    </dgm:pt>
    <dgm:pt modelId="{444E55D8-577F-40FA-88C4-42B077394DA7}" type="pres">
      <dgm:prSet presAssocID="{0D0064AA-9D48-44D5-9878-C53E3FF22881}" presName="parentText" presStyleLbl="node1" presStyleIdx="0" presStyleCnt="1" custScaleX="95455" custScaleY="127590">
        <dgm:presLayoutVars>
          <dgm:chMax val="0"/>
          <dgm:bulletEnabled val="1"/>
        </dgm:presLayoutVars>
      </dgm:prSet>
      <dgm:spPr/>
    </dgm:pt>
  </dgm:ptLst>
  <dgm:cxnLst>
    <dgm:cxn modelId="{0A12794E-AA5F-4EF6-A327-9BD5637219CB}" type="presOf" srcId="{CFE142C6-42B7-40A2-A04B-1926CF155575}" destId="{E461AFC2-10B6-4FDC-9357-9FF81EE46CAC}" srcOrd="0" destOrd="0" presId="urn:microsoft.com/office/officeart/2005/8/layout/vList2"/>
    <dgm:cxn modelId="{35B03255-56F5-4665-AE52-5B662EAE6747}" srcId="{CFE142C6-42B7-40A2-A04B-1926CF155575}" destId="{0D0064AA-9D48-44D5-9878-C53E3FF22881}" srcOrd="0" destOrd="0" parTransId="{B49C28EC-0932-4509-A6A9-07B1DB8C0224}" sibTransId="{56269E30-7322-46A4-B666-178B1F3F6AD3}"/>
    <dgm:cxn modelId="{53208892-84E6-4EB9-924A-D900C2804BE8}" type="presOf" srcId="{0D0064AA-9D48-44D5-9878-C53E3FF22881}" destId="{444E55D8-577F-40FA-88C4-42B077394DA7}" srcOrd="0" destOrd="0" presId="urn:microsoft.com/office/officeart/2005/8/layout/vList2"/>
    <dgm:cxn modelId="{F66BBC67-014C-41DC-B6A2-C84E2CBC6DED}" type="presParOf" srcId="{E461AFC2-10B6-4FDC-9357-9FF81EE46CAC}" destId="{444E55D8-577F-40FA-88C4-42B077394DA7}" srcOrd="0" destOrd="0" presId="urn:microsoft.com/office/officeart/2005/8/layout/vList2"/>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CFE142C6-42B7-40A2-A04B-1926CF155575}"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US"/>
        </a:p>
      </dgm:t>
    </dgm:pt>
    <dgm:pt modelId="{0D0064AA-9D48-44D5-9878-C53E3FF22881}">
      <dgm:prSet/>
      <dgm:spPr/>
      <dgm:t>
        <a:bodyPr/>
        <a:lstStyle/>
        <a:p>
          <a:r>
            <a:rPr lang="en-US" b="0" dirty="0"/>
            <a:t>The above bar chart shows the number of fatalities caused by terrorism each year.</a:t>
          </a:r>
          <a:endParaRPr lang="en-US" dirty="0"/>
        </a:p>
      </dgm:t>
    </dgm:pt>
    <dgm:pt modelId="{B49C28EC-0932-4509-A6A9-07B1DB8C0224}" type="parTrans" cxnId="{35B03255-56F5-4665-AE52-5B662EAE6747}">
      <dgm:prSet/>
      <dgm:spPr/>
      <dgm:t>
        <a:bodyPr/>
        <a:lstStyle/>
        <a:p>
          <a:endParaRPr lang="en-US"/>
        </a:p>
      </dgm:t>
    </dgm:pt>
    <dgm:pt modelId="{56269E30-7322-46A4-B666-178B1F3F6AD3}" type="sibTrans" cxnId="{35B03255-56F5-4665-AE52-5B662EAE6747}">
      <dgm:prSet/>
      <dgm:spPr/>
      <dgm:t>
        <a:bodyPr/>
        <a:lstStyle/>
        <a:p>
          <a:endParaRPr lang="en-US"/>
        </a:p>
      </dgm:t>
    </dgm:pt>
    <dgm:pt modelId="{E461AFC2-10B6-4FDC-9357-9FF81EE46CAC}" type="pres">
      <dgm:prSet presAssocID="{CFE142C6-42B7-40A2-A04B-1926CF155575}" presName="linear" presStyleCnt="0">
        <dgm:presLayoutVars>
          <dgm:animLvl val="lvl"/>
          <dgm:resizeHandles val="exact"/>
        </dgm:presLayoutVars>
      </dgm:prSet>
      <dgm:spPr/>
    </dgm:pt>
    <dgm:pt modelId="{444E55D8-577F-40FA-88C4-42B077394DA7}" type="pres">
      <dgm:prSet presAssocID="{0D0064AA-9D48-44D5-9878-C53E3FF22881}" presName="parentText" presStyleLbl="node1" presStyleIdx="0" presStyleCnt="1" custScaleX="95455" custScaleY="127590">
        <dgm:presLayoutVars>
          <dgm:chMax val="0"/>
          <dgm:bulletEnabled val="1"/>
        </dgm:presLayoutVars>
      </dgm:prSet>
      <dgm:spPr/>
    </dgm:pt>
  </dgm:ptLst>
  <dgm:cxnLst>
    <dgm:cxn modelId="{0A12794E-AA5F-4EF6-A327-9BD5637219CB}" type="presOf" srcId="{CFE142C6-42B7-40A2-A04B-1926CF155575}" destId="{E461AFC2-10B6-4FDC-9357-9FF81EE46CAC}" srcOrd="0" destOrd="0" presId="urn:microsoft.com/office/officeart/2005/8/layout/vList2"/>
    <dgm:cxn modelId="{35B03255-56F5-4665-AE52-5B662EAE6747}" srcId="{CFE142C6-42B7-40A2-A04B-1926CF155575}" destId="{0D0064AA-9D48-44D5-9878-C53E3FF22881}" srcOrd="0" destOrd="0" parTransId="{B49C28EC-0932-4509-A6A9-07B1DB8C0224}" sibTransId="{56269E30-7322-46A4-B666-178B1F3F6AD3}"/>
    <dgm:cxn modelId="{53208892-84E6-4EB9-924A-D900C2804BE8}" type="presOf" srcId="{0D0064AA-9D48-44D5-9878-C53E3FF22881}" destId="{444E55D8-577F-40FA-88C4-42B077394DA7}" srcOrd="0" destOrd="0" presId="urn:microsoft.com/office/officeart/2005/8/layout/vList2"/>
    <dgm:cxn modelId="{F66BBC67-014C-41DC-B6A2-C84E2CBC6DED}" type="presParOf" srcId="{E461AFC2-10B6-4FDC-9357-9FF81EE46CAC}" destId="{444E55D8-577F-40FA-88C4-42B077394DA7}" srcOrd="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CFE142C6-42B7-40A2-A04B-1926CF155575}"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US"/>
        </a:p>
      </dgm:t>
    </dgm:pt>
    <dgm:pt modelId="{0D0064AA-9D48-44D5-9878-C53E3FF22881}">
      <dgm:prSet/>
      <dgm:spPr/>
      <dgm:t>
        <a:bodyPr/>
        <a:lstStyle/>
        <a:p>
          <a:r>
            <a:rPr lang="en-US" b="0" dirty="0"/>
            <a:t>The below bar chart shows the most active terrorist groups and the number of attacks they have carried out.</a:t>
          </a:r>
          <a:endParaRPr lang="en-US" dirty="0"/>
        </a:p>
      </dgm:t>
    </dgm:pt>
    <dgm:pt modelId="{B49C28EC-0932-4509-A6A9-07B1DB8C0224}" type="parTrans" cxnId="{35B03255-56F5-4665-AE52-5B662EAE6747}">
      <dgm:prSet/>
      <dgm:spPr/>
      <dgm:t>
        <a:bodyPr/>
        <a:lstStyle/>
        <a:p>
          <a:endParaRPr lang="en-US"/>
        </a:p>
      </dgm:t>
    </dgm:pt>
    <dgm:pt modelId="{56269E30-7322-46A4-B666-178B1F3F6AD3}" type="sibTrans" cxnId="{35B03255-56F5-4665-AE52-5B662EAE6747}">
      <dgm:prSet/>
      <dgm:spPr/>
      <dgm:t>
        <a:bodyPr/>
        <a:lstStyle/>
        <a:p>
          <a:endParaRPr lang="en-US"/>
        </a:p>
      </dgm:t>
    </dgm:pt>
    <dgm:pt modelId="{E461AFC2-10B6-4FDC-9357-9FF81EE46CAC}" type="pres">
      <dgm:prSet presAssocID="{CFE142C6-42B7-40A2-A04B-1926CF155575}" presName="linear" presStyleCnt="0">
        <dgm:presLayoutVars>
          <dgm:animLvl val="lvl"/>
          <dgm:resizeHandles val="exact"/>
        </dgm:presLayoutVars>
      </dgm:prSet>
      <dgm:spPr/>
    </dgm:pt>
    <dgm:pt modelId="{444E55D8-577F-40FA-88C4-42B077394DA7}" type="pres">
      <dgm:prSet presAssocID="{0D0064AA-9D48-44D5-9878-C53E3FF22881}" presName="parentText" presStyleLbl="node1" presStyleIdx="0" presStyleCnt="1" custScaleX="95455" custScaleY="127590">
        <dgm:presLayoutVars>
          <dgm:chMax val="0"/>
          <dgm:bulletEnabled val="1"/>
        </dgm:presLayoutVars>
      </dgm:prSet>
      <dgm:spPr/>
    </dgm:pt>
  </dgm:ptLst>
  <dgm:cxnLst>
    <dgm:cxn modelId="{0A12794E-AA5F-4EF6-A327-9BD5637219CB}" type="presOf" srcId="{CFE142C6-42B7-40A2-A04B-1926CF155575}" destId="{E461AFC2-10B6-4FDC-9357-9FF81EE46CAC}" srcOrd="0" destOrd="0" presId="urn:microsoft.com/office/officeart/2005/8/layout/vList2"/>
    <dgm:cxn modelId="{35B03255-56F5-4665-AE52-5B662EAE6747}" srcId="{CFE142C6-42B7-40A2-A04B-1926CF155575}" destId="{0D0064AA-9D48-44D5-9878-C53E3FF22881}" srcOrd="0" destOrd="0" parTransId="{B49C28EC-0932-4509-A6A9-07B1DB8C0224}" sibTransId="{56269E30-7322-46A4-B666-178B1F3F6AD3}"/>
    <dgm:cxn modelId="{53208892-84E6-4EB9-924A-D900C2804BE8}" type="presOf" srcId="{0D0064AA-9D48-44D5-9878-C53E3FF22881}" destId="{444E55D8-577F-40FA-88C4-42B077394DA7}" srcOrd="0" destOrd="0" presId="urn:microsoft.com/office/officeart/2005/8/layout/vList2"/>
    <dgm:cxn modelId="{F66BBC67-014C-41DC-B6A2-C84E2CBC6DED}" type="presParOf" srcId="{E461AFC2-10B6-4FDC-9357-9FF81EE46CAC}" destId="{444E55D8-577F-40FA-88C4-42B077394DA7}" srcOrd="0" destOrd="0" presId="urn:microsoft.com/office/officeart/2005/8/layout/vList2"/>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CFE142C6-42B7-40A2-A04B-1926CF155575}"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US"/>
        </a:p>
      </dgm:t>
    </dgm:pt>
    <dgm:pt modelId="{0D0064AA-9D48-44D5-9878-C53E3FF22881}">
      <dgm:prSet/>
      <dgm:spPr/>
      <dgm:t>
        <a:bodyPr/>
        <a:lstStyle/>
        <a:p>
          <a:r>
            <a:rPr lang="en-US" dirty="0"/>
            <a:t>The above graph is between the countries and no. of attacks.</a:t>
          </a:r>
        </a:p>
      </dgm:t>
    </dgm:pt>
    <dgm:pt modelId="{B49C28EC-0932-4509-A6A9-07B1DB8C0224}" type="parTrans" cxnId="{35B03255-56F5-4665-AE52-5B662EAE6747}">
      <dgm:prSet/>
      <dgm:spPr/>
      <dgm:t>
        <a:bodyPr/>
        <a:lstStyle/>
        <a:p>
          <a:endParaRPr lang="en-US"/>
        </a:p>
      </dgm:t>
    </dgm:pt>
    <dgm:pt modelId="{56269E30-7322-46A4-B666-178B1F3F6AD3}" type="sibTrans" cxnId="{35B03255-56F5-4665-AE52-5B662EAE6747}">
      <dgm:prSet/>
      <dgm:spPr/>
      <dgm:t>
        <a:bodyPr/>
        <a:lstStyle/>
        <a:p>
          <a:endParaRPr lang="en-US"/>
        </a:p>
      </dgm:t>
    </dgm:pt>
    <dgm:pt modelId="{E461AFC2-10B6-4FDC-9357-9FF81EE46CAC}" type="pres">
      <dgm:prSet presAssocID="{CFE142C6-42B7-40A2-A04B-1926CF155575}" presName="linear" presStyleCnt="0">
        <dgm:presLayoutVars>
          <dgm:animLvl val="lvl"/>
          <dgm:resizeHandles val="exact"/>
        </dgm:presLayoutVars>
      </dgm:prSet>
      <dgm:spPr/>
    </dgm:pt>
    <dgm:pt modelId="{444E55D8-577F-40FA-88C4-42B077394DA7}" type="pres">
      <dgm:prSet presAssocID="{0D0064AA-9D48-44D5-9878-C53E3FF22881}" presName="parentText" presStyleLbl="node1" presStyleIdx="0" presStyleCnt="1" custScaleX="95455" custScaleY="127590">
        <dgm:presLayoutVars>
          <dgm:chMax val="0"/>
          <dgm:bulletEnabled val="1"/>
        </dgm:presLayoutVars>
      </dgm:prSet>
      <dgm:spPr/>
    </dgm:pt>
  </dgm:ptLst>
  <dgm:cxnLst>
    <dgm:cxn modelId="{0A12794E-AA5F-4EF6-A327-9BD5637219CB}" type="presOf" srcId="{CFE142C6-42B7-40A2-A04B-1926CF155575}" destId="{E461AFC2-10B6-4FDC-9357-9FF81EE46CAC}" srcOrd="0" destOrd="0" presId="urn:microsoft.com/office/officeart/2005/8/layout/vList2"/>
    <dgm:cxn modelId="{35B03255-56F5-4665-AE52-5B662EAE6747}" srcId="{CFE142C6-42B7-40A2-A04B-1926CF155575}" destId="{0D0064AA-9D48-44D5-9878-C53E3FF22881}" srcOrd="0" destOrd="0" parTransId="{B49C28EC-0932-4509-A6A9-07B1DB8C0224}" sibTransId="{56269E30-7322-46A4-B666-178B1F3F6AD3}"/>
    <dgm:cxn modelId="{53208892-84E6-4EB9-924A-D900C2804BE8}" type="presOf" srcId="{0D0064AA-9D48-44D5-9878-C53E3FF22881}" destId="{444E55D8-577F-40FA-88C4-42B077394DA7}" srcOrd="0" destOrd="0" presId="urn:microsoft.com/office/officeart/2005/8/layout/vList2"/>
    <dgm:cxn modelId="{F66BBC67-014C-41DC-B6A2-C84E2CBC6DED}" type="presParOf" srcId="{E461AFC2-10B6-4FDC-9357-9FF81EE46CAC}" destId="{444E55D8-577F-40FA-88C4-42B077394DA7}" srcOrd="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CFE142C6-42B7-40A2-A04B-1926CF155575}"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US"/>
        </a:p>
      </dgm:t>
    </dgm:pt>
    <dgm:pt modelId="{0D0064AA-9D48-44D5-9878-C53E3FF22881}">
      <dgm:prSet/>
      <dgm:spPr/>
      <dgm:t>
        <a:bodyPr/>
        <a:lstStyle/>
        <a:p>
          <a:r>
            <a:rPr lang="en-US" dirty="0"/>
            <a:t>The below graph shows the type of attack per year v/s the no. of attacks.</a:t>
          </a:r>
        </a:p>
      </dgm:t>
    </dgm:pt>
    <dgm:pt modelId="{B49C28EC-0932-4509-A6A9-07B1DB8C0224}" type="parTrans" cxnId="{35B03255-56F5-4665-AE52-5B662EAE6747}">
      <dgm:prSet/>
      <dgm:spPr/>
      <dgm:t>
        <a:bodyPr/>
        <a:lstStyle/>
        <a:p>
          <a:endParaRPr lang="en-US"/>
        </a:p>
      </dgm:t>
    </dgm:pt>
    <dgm:pt modelId="{56269E30-7322-46A4-B666-178B1F3F6AD3}" type="sibTrans" cxnId="{35B03255-56F5-4665-AE52-5B662EAE6747}">
      <dgm:prSet/>
      <dgm:spPr/>
      <dgm:t>
        <a:bodyPr/>
        <a:lstStyle/>
        <a:p>
          <a:endParaRPr lang="en-US"/>
        </a:p>
      </dgm:t>
    </dgm:pt>
    <dgm:pt modelId="{E461AFC2-10B6-4FDC-9357-9FF81EE46CAC}" type="pres">
      <dgm:prSet presAssocID="{CFE142C6-42B7-40A2-A04B-1926CF155575}" presName="linear" presStyleCnt="0">
        <dgm:presLayoutVars>
          <dgm:animLvl val="lvl"/>
          <dgm:resizeHandles val="exact"/>
        </dgm:presLayoutVars>
      </dgm:prSet>
      <dgm:spPr/>
    </dgm:pt>
    <dgm:pt modelId="{444E55D8-577F-40FA-88C4-42B077394DA7}" type="pres">
      <dgm:prSet presAssocID="{0D0064AA-9D48-44D5-9878-C53E3FF22881}" presName="parentText" presStyleLbl="node1" presStyleIdx="0" presStyleCnt="1" custScaleX="95455" custScaleY="127590">
        <dgm:presLayoutVars>
          <dgm:chMax val="0"/>
          <dgm:bulletEnabled val="1"/>
        </dgm:presLayoutVars>
      </dgm:prSet>
      <dgm:spPr/>
    </dgm:pt>
  </dgm:ptLst>
  <dgm:cxnLst>
    <dgm:cxn modelId="{0A12794E-AA5F-4EF6-A327-9BD5637219CB}" type="presOf" srcId="{CFE142C6-42B7-40A2-A04B-1926CF155575}" destId="{E461AFC2-10B6-4FDC-9357-9FF81EE46CAC}" srcOrd="0" destOrd="0" presId="urn:microsoft.com/office/officeart/2005/8/layout/vList2"/>
    <dgm:cxn modelId="{35B03255-56F5-4665-AE52-5B662EAE6747}" srcId="{CFE142C6-42B7-40A2-A04B-1926CF155575}" destId="{0D0064AA-9D48-44D5-9878-C53E3FF22881}" srcOrd="0" destOrd="0" parTransId="{B49C28EC-0932-4509-A6A9-07B1DB8C0224}" sibTransId="{56269E30-7322-46A4-B666-178B1F3F6AD3}"/>
    <dgm:cxn modelId="{53208892-84E6-4EB9-924A-D900C2804BE8}" type="presOf" srcId="{0D0064AA-9D48-44D5-9878-C53E3FF22881}" destId="{444E55D8-577F-40FA-88C4-42B077394DA7}" srcOrd="0" destOrd="0" presId="urn:microsoft.com/office/officeart/2005/8/layout/vList2"/>
    <dgm:cxn modelId="{F66BBC67-014C-41DC-B6A2-C84E2CBC6DED}" type="presParOf" srcId="{E461AFC2-10B6-4FDC-9357-9FF81EE46CAC}" destId="{444E55D8-577F-40FA-88C4-42B077394DA7}" srcOrd="0" destOrd="0" presId="urn:microsoft.com/office/officeart/2005/8/layout/vList2"/>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DE9A97B-03E7-4920-8243-EF39C7B9DCD1}"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B1FB300-CE63-4640-93F7-F60F4FC136B1}">
      <dgm:prSet/>
      <dgm:spPr/>
      <dgm:t>
        <a:bodyPr/>
        <a:lstStyle/>
        <a:p>
          <a:r>
            <a:rPr lang="en-US" dirty="0"/>
            <a:t>Kaggle: Various terrorism datasets are available on Kaggle, such as the "Global Terrorism Dataset".</a:t>
          </a:r>
        </a:p>
      </dgm:t>
    </dgm:pt>
    <dgm:pt modelId="{B1F0D8C8-B855-48D0-98EF-9DE3A028912C}" type="parTrans" cxnId="{D2BDDF03-6923-4391-887A-15AF0E5884D3}">
      <dgm:prSet/>
      <dgm:spPr/>
      <dgm:t>
        <a:bodyPr/>
        <a:lstStyle/>
        <a:p>
          <a:endParaRPr lang="en-US"/>
        </a:p>
      </dgm:t>
    </dgm:pt>
    <dgm:pt modelId="{3BF9B522-77DD-4822-86F4-2DBCA78A255B}" type="sibTrans" cxnId="{D2BDDF03-6923-4391-887A-15AF0E5884D3}">
      <dgm:prSet/>
      <dgm:spPr/>
      <dgm:t>
        <a:bodyPr/>
        <a:lstStyle/>
        <a:p>
          <a:endParaRPr lang="en-US"/>
        </a:p>
      </dgm:t>
    </dgm:pt>
    <dgm:pt modelId="{2E6014EA-160D-4077-B144-78A54C085A8D}">
      <dgm:prSet/>
      <dgm:spPr/>
      <dgm:t>
        <a:bodyPr/>
        <a:lstStyle/>
        <a:p>
          <a:r>
            <a:rPr lang="en-US"/>
            <a:t>RAND: RAND is a research organization that develops solutions to public policy challenges to help make communities throughout the world safer and more secure, healthier and more prosperous.</a:t>
          </a:r>
        </a:p>
      </dgm:t>
    </dgm:pt>
    <dgm:pt modelId="{5A664AD1-855F-4D1E-863B-F267A1FA95DD}" type="parTrans" cxnId="{01C6A724-F152-4C98-BCA9-0BCCB2AB7C1B}">
      <dgm:prSet/>
      <dgm:spPr/>
      <dgm:t>
        <a:bodyPr/>
        <a:lstStyle/>
        <a:p>
          <a:endParaRPr lang="en-US"/>
        </a:p>
      </dgm:t>
    </dgm:pt>
    <dgm:pt modelId="{7AEACF4E-F903-4D73-B4D2-664722B6BB14}" type="sibTrans" cxnId="{01C6A724-F152-4C98-BCA9-0BCCB2AB7C1B}">
      <dgm:prSet/>
      <dgm:spPr/>
      <dgm:t>
        <a:bodyPr/>
        <a:lstStyle/>
        <a:p>
          <a:endParaRPr lang="en-US"/>
        </a:p>
      </dgm:t>
    </dgm:pt>
    <dgm:pt modelId="{E8E87C30-55E5-45FB-A825-6C1626AB0D72}">
      <dgm:prSet/>
      <dgm:spPr/>
      <dgm:t>
        <a:bodyPr/>
        <a:lstStyle/>
        <a:p>
          <a:r>
            <a:rPr lang="en-US"/>
            <a:t>START: A consortium of researchers dedicated to improving the understanding of the human causes and consequences of terrorism.</a:t>
          </a:r>
        </a:p>
      </dgm:t>
    </dgm:pt>
    <dgm:pt modelId="{C8E9E792-055B-48A9-BCA0-4DFFCCFEA08B}" type="parTrans" cxnId="{DC34A7FB-4114-4EBE-8F8A-0CF09F2BB60C}">
      <dgm:prSet/>
      <dgm:spPr/>
      <dgm:t>
        <a:bodyPr/>
        <a:lstStyle/>
        <a:p>
          <a:endParaRPr lang="en-US"/>
        </a:p>
      </dgm:t>
    </dgm:pt>
    <dgm:pt modelId="{FEACDF12-D7AA-4CE3-BA5F-C690506F7DAF}" type="sibTrans" cxnId="{DC34A7FB-4114-4EBE-8F8A-0CF09F2BB60C}">
      <dgm:prSet/>
      <dgm:spPr/>
      <dgm:t>
        <a:bodyPr/>
        <a:lstStyle/>
        <a:p>
          <a:endParaRPr lang="en-US"/>
        </a:p>
      </dgm:t>
    </dgm:pt>
    <dgm:pt modelId="{D5D79F07-C11D-4C93-9EB5-3DE9DFE7C071}" type="pres">
      <dgm:prSet presAssocID="{5DE9A97B-03E7-4920-8243-EF39C7B9DCD1}" presName="linear" presStyleCnt="0">
        <dgm:presLayoutVars>
          <dgm:animLvl val="lvl"/>
          <dgm:resizeHandles val="exact"/>
        </dgm:presLayoutVars>
      </dgm:prSet>
      <dgm:spPr/>
    </dgm:pt>
    <dgm:pt modelId="{56BCA1D0-5F3F-409A-A152-CE0AFBF0C17B}" type="pres">
      <dgm:prSet presAssocID="{1B1FB300-CE63-4640-93F7-F60F4FC136B1}" presName="parentText" presStyleLbl="node1" presStyleIdx="0" presStyleCnt="3">
        <dgm:presLayoutVars>
          <dgm:chMax val="0"/>
          <dgm:bulletEnabled val="1"/>
        </dgm:presLayoutVars>
      </dgm:prSet>
      <dgm:spPr/>
    </dgm:pt>
    <dgm:pt modelId="{CFAE6C10-D9CA-4310-B66F-759448C072D4}" type="pres">
      <dgm:prSet presAssocID="{3BF9B522-77DD-4822-86F4-2DBCA78A255B}" presName="spacer" presStyleCnt="0"/>
      <dgm:spPr/>
    </dgm:pt>
    <dgm:pt modelId="{F144F3DC-A143-4E23-ADC2-FE2A5C1A9829}" type="pres">
      <dgm:prSet presAssocID="{2E6014EA-160D-4077-B144-78A54C085A8D}" presName="parentText" presStyleLbl="node1" presStyleIdx="1" presStyleCnt="3">
        <dgm:presLayoutVars>
          <dgm:chMax val="0"/>
          <dgm:bulletEnabled val="1"/>
        </dgm:presLayoutVars>
      </dgm:prSet>
      <dgm:spPr/>
    </dgm:pt>
    <dgm:pt modelId="{589763F0-F7B4-480E-88BD-191336A7B4F5}" type="pres">
      <dgm:prSet presAssocID="{7AEACF4E-F903-4D73-B4D2-664722B6BB14}" presName="spacer" presStyleCnt="0"/>
      <dgm:spPr/>
    </dgm:pt>
    <dgm:pt modelId="{32099B8F-A189-4EF4-B03D-58AD449AC853}" type="pres">
      <dgm:prSet presAssocID="{E8E87C30-55E5-45FB-A825-6C1626AB0D72}" presName="parentText" presStyleLbl="node1" presStyleIdx="2" presStyleCnt="3">
        <dgm:presLayoutVars>
          <dgm:chMax val="0"/>
          <dgm:bulletEnabled val="1"/>
        </dgm:presLayoutVars>
      </dgm:prSet>
      <dgm:spPr/>
    </dgm:pt>
  </dgm:ptLst>
  <dgm:cxnLst>
    <dgm:cxn modelId="{D2BDDF03-6923-4391-887A-15AF0E5884D3}" srcId="{5DE9A97B-03E7-4920-8243-EF39C7B9DCD1}" destId="{1B1FB300-CE63-4640-93F7-F60F4FC136B1}" srcOrd="0" destOrd="0" parTransId="{B1F0D8C8-B855-48D0-98EF-9DE3A028912C}" sibTransId="{3BF9B522-77DD-4822-86F4-2DBCA78A255B}"/>
    <dgm:cxn modelId="{01C6A724-F152-4C98-BCA9-0BCCB2AB7C1B}" srcId="{5DE9A97B-03E7-4920-8243-EF39C7B9DCD1}" destId="{2E6014EA-160D-4077-B144-78A54C085A8D}" srcOrd="1" destOrd="0" parTransId="{5A664AD1-855F-4D1E-863B-F267A1FA95DD}" sibTransId="{7AEACF4E-F903-4D73-B4D2-664722B6BB14}"/>
    <dgm:cxn modelId="{602BB22F-8E9B-49D6-8E48-9926BA27D690}" type="presOf" srcId="{5DE9A97B-03E7-4920-8243-EF39C7B9DCD1}" destId="{D5D79F07-C11D-4C93-9EB5-3DE9DFE7C071}" srcOrd="0" destOrd="0" presId="urn:microsoft.com/office/officeart/2005/8/layout/vList2"/>
    <dgm:cxn modelId="{BECBA44E-A890-4A52-AFED-49DACAB32170}" type="presOf" srcId="{2E6014EA-160D-4077-B144-78A54C085A8D}" destId="{F144F3DC-A143-4E23-ADC2-FE2A5C1A9829}" srcOrd="0" destOrd="0" presId="urn:microsoft.com/office/officeart/2005/8/layout/vList2"/>
    <dgm:cxn modelId="{CD6C2754-B2F6-4F68-B4C3-2B09A37F6B30}" type="presOf" srcId="{1B1FB300-CE63-4640-93F7-F60F4FC136B1}" destId="{56BCA1D0-5F3F-409A-A152-CE0AFBF0C17B}" srcOrd="0" destOrd="0" presId="urn:microsoft.com/office/officeart/2005/8/layout/vList2"/>
    <dgm:cxn modelId="{BBA59BF0-CF4A-461B-BA41-46A61EBE3619}" type="presOf" srcId="{E8E87C30-55E5-45FB-A825-6C1626AB0D72}" destId="{32099B8F-A189-4EF4-B03D-58AD449AC853}" srcOrd="0" destOrd="0" presId="urn:microsoft.com/office/officeart/2005/8/layout/vList2"/>
    <dgm:cxn modelId="{DC34A7FB-4114-4EBE-8F8A-0CF09F2BB60C}" srcId="{5DE9A97B-03E7-4920-8243-EF39C7B9DCD1}" destId="{E8E87C30-55E5-45FB-A825-6C1626AB0D72}" srcOrd="2" destOrd="0" parTransId="{C8E9E792-055B-48A9-BCA0-4DFFCCFEA08B}" sibTransId="{FEACDF12-D7AA-4CE3-BA5F-C690506F7DAF}"/>
    <dgm:cxn modelId="{6A6DBC69-FBB3-4B6B-B9FC-46CD4E53763E}" type="presParOf" srcId="{D5D79F07-C11D-4C93-9EB5-3DE9DFE7C071}" destId="{56BCA1D0-5F3F-409A-A152-CE0AFBF0C17B}" srcOrd="0" destOrd="0" presId="urn:microsoft.com/office/officeart/2005/8/layout/vList2"/>
    <dgm:cxn modelId="{9467B050-4B39-401D-BCAC-93819B5822C2}" type="presParOf" srcId="{D5D79F07-C11D-4C93-9EB5-3DE9DFE7C071}" destId="{CFAE6C10-D9CA-4310-B66F-759448C072D4}" srcOrd="1" destOrd="0" presId="urn:microsoft.com/office/officeart/2005/8/layout/vList2"/>
    <dgm:cxn modelId="{E1FEBAA1-FCC3-4B65-B8B4-0E5BE3CD2873}" type="presParOf" srcId="{D5D79F07-C11D-4C93-9EB5-3DE9DFE7C071}" destId="{F144F3DC-A143-4E23-ADC2-FE2A5C1A9829}" srcOrd="2" destOrd="0" presId="urn:microsoft.com/office/officeart/2005/8/layout/vList2"/>
    <dgm:cxn modelId="{CB9A9D1B-AA66-448A-9137-3D68324AB807}" type="presParOf" srcId="{D5D79F07-C11D-4C93-9EB5-3DE9DFE7C071}" destId="{589763F0-F7B4-480E-88BD-191336A7B4F5}" srcOrd="3" destOrd="0" presId="urn:microsoft.com/office/officeart/2005/8/layout/vList2"/>
    <dgm:cxn modelId="{1E007DFE-F7A5-4A22-99CA-6E31FDA6CF4C}" type="presParOf" srcId="{D5D79F07-C11D-4C93-9EB5-3DE9DFE7C071}" destId="{32099B8F-A189-4EF4-B03D-58AD449AC853}" srcOrd="4"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A20DFA3-D6DF-41C4-9964-B7CA68E940FC}" type="doc">
      <dgm:prSet loTypeId="urn:microsoft.com/office/officeart/2016/7/layout/BasicProcessNew" loCatId="process" qsTypeId="urn:microsoft.com/office/officeart/2005/8/quickstyle/simple1" qsCatId="simple" csTypeId="urn:microsoft.com/office/officeart/2005/8/colors/accent1_2" csCatId="accent1"/>
      <dgm:spPr/>
      <dgm:t>
        <a:bodyPr/>
        <a:lstStyle/>
        <a:p>
          <a:endParaRPr lang="en-US"/>
        </a:p>
      </dgm:t>
    </dgm:pt>
    <dgm:pt modelId="{D45BCF7B-1DFF-4D68-97EF-FBB9258DEEA9}">
      <dgm:prSet/>
      <dgm:spPr/>
      <dgm:t>
        <a:bodyPr/>
        <a:lstStyle/>
        <a:p>
          <a:r>
            <a:rPr lang="en-US" dirty="0"/>
            <a:t>The global terrorism dataset contains information on terrorist incidents. This dataset provides insights into the dynamics of terrorism attacks worldwide. </a:t>
          </a:r>
        </a:p>
      </dgm:t>
    </dgm:pt>
    <dgm:pt modelId="{E31E072E-41D7-4C66-805E-525D91286ED2}" type="parTrans" cxnId="{E654ADB7-F3CD-42AE-9ED1-4A62E3013596}">
      <dgm:prSet/>
      <dgm:spPr/>
      <dgm:t>
        <a:bodyPr/>
        <a:lstStyle/>
        <a:p>
          <a:endParaRPr lang="en-US"/>
        </a:p>
      </dgm:t>
    </dgm:pt>
    <dgm:pt modelId="{E1950057-FF2B-4358-89EB-04575A8D5E90}" type="sibTrans" cxnId="{E654ADB7-F3CD-42AE-9ED1-4A62E3013596}">
      <dgm:prSet/>
      <dgm:spPr/>
      <dgm:t>
        <a:bodyPr/>
        <a:lstStyle/>
        <a:p>
          <a:endParaRPr lang="en-US"/>
        </a:p>
      </dgm:t>
    </dgm:pt>
    <dgm:pt modelId="{0D6E031E-51CC-4A78-9080-BC293B05676F}">
      <dgm:prSet/>
      <dgm:spPr/>
      <dgm:t>
        <a:bodyPr/>
        <a:lstStyle/>
        <a:p>
          <a:r>
            <a:rPr lang="en-US" dirty="0"/>
            <a:t>The date and time of the attack</a:t>
          </a:r>
        </a:p>
      </dgm:t>
    </dgm:pt>
    <dgm:pt modelId="{2862C336-EA0F-4C7C-BF49-DE10B0953175}" type="parTrans" cxnId="{9C94C4ED-B5CE-4734-AF31-5D996B9855CD}">
      <dgm:prSet/>
      <dgm:spPr/>
      <dgm:t>
        <a:bodyPr/>
        <a:lstStyle/>
        <a:p>
          <a:endParaRPr lang="en-US"/>
        </a:p>
      </dgm:t>
    </dgm:pt>
    <dgm:pt modelId="{7E8F358E-A55B-4C7D-B2C9-358317EDFC1C}" type="sibTrans" cxnId="{9C94C4ED-B5CE-4734-AF31-5D996B9855CD}">
      <dgm:prSet/>
      <dgm:spPr/>
      <dgm:t>
        <a:bodyPr/>
        <a:lstStyle/>
        <a:p>
          <a:endParaRPr lang="en-US"/>
        </a:p>
      </dgm:t>
    </dgm:pt>
    <dgm:pt modelId="{C3CA4E14-1246-40A8-9DD9-B410EDCED924}">
      <dgm:prSet/>
      <dgm:spPr/>
      <dgm:t>
        <a:bodyPr/>
        <a:lstStyle/>
        <a:p>
          <a:r>
            <a:rPr lang="en-US" dirty="0"/>
            <a:t>Weapon used in the attack</a:t>
          </a:r>
        </a:p>
      </dgm:t>
    </dgm:pt>
    <dgm:pt modelId="{6CCE149C-996A-4842-98DA-577A94C2A637}" type="parTrans" cxnId="{9F0CD0B3-4A21-415D-B351-AFBEC2A7B359}">
      <dgm:prSet/>
      <dgm:spPr/>
      <dgm:t>
        <a:bodyPr/>
        <a:lstStyle/>
        <a:p>
          <a:endParaRPr lang="en-US"/>
        </a:p>
      </dgm:t>
    </dgm:pt>
    <dgm:pt modelId="{8BDF2FC2-850C-4B0D-90AB-4FE173A8DFEE}" type="sibTrans" cxnId="{9F0CD0B3-4A21-415D-B351-AFBEC2A7B359}">
      <dgm:prSet/>
      <dgm:spPr/>
      <dgm:t>
        <a:bodyPr/>
        <a:lstStyle/>
        <a:p>
          <a:endParaRPr lang="en-US"/>
        </a:p>
      </dgm:t>
    </dgm:pt>
    <dgm:pt modelId="{09D8AC2D-AF3C-4CD5-86BA-D835C454D8F4}">
      <dgm:prSet/>
      <dgm:spPr/>
      <dgm:t>
        <a:bodyPr/>
        <a:lstStyle/>
        <a:p>
          <a:r>
            <a:rPr lang="en-US" dirty="0"/>
            <a:t>Duration of the attack</a:t>
          </a:r>
        </a:p>
      </dgm:t>
    </dgm:pt>
    <dgm:pt modelId="{36B081AD-6832-4D6F-B374-C1539947DD27}" type="parTrans" cxnId="{691C61F5-2006-4BE9-B7F2-598D122AC859}">
      <dgm:prSet/>
      <dgm:spPr/>
      <dgm:t>
        <a:bodyPr/>
        <a:lstStyle/>
        <a:p>
          <a:endParaRPr lang="en-US"/>
        </a:p>
      </dgm:t>
    </dgm:pt>
    <dgm:pt modelId="{2683DA51-5ECF-41C6-89E6-D38479F2998C}" type="sibTrans" cxnId="{691C61F5-2006-4BE9-B7F2-598D122AC859}">
      <dgm:prSet/>
      <dgm:spPr/>
      <dgm:t>
        <a:bodyPr/>
        <a:lstStyle/>
        <a:p>
          <a:endParaRPr lang="en-US"/>
        </a:p>
      </dgm:t>
    </dgm:pt>
    <dgm:pt modelId="{76A3F7F3-9653-424B-BE43-A1A51E2640E7}">
      <dgm:prSet/>
      <dgm:spPr/>
      <dgm:t>
        <a:bodyPr/>
        <a:lstStyle/>
        <a:p>
          <a:r>
            <a:rPr lang="en-US" dirty="0"/>
            <a:t>Region attacked</a:t>
          </a:r>
        </a:p>
      </dgm:t>
    </dgm:pt>
    <dgm:pt modelId="{3DE5B782-E589-4DB9-8916-D3E29709D65C}" type="parTrans" cxnId="{6CF76B60-CE76-4F80-8E62-337891D8BD22}">
      <dgm:prSet/>
      <dgm:spPr/>
      <dgm:t>
        <a:bodyPr/>
        <a:lstStyle/>
        <a:p>
          <a:endParaRPr lang="en-US"/>
        </a:p>
      </dgm:t>
    </dgm:pt>
    <dgm:pt modelId="{F8C73483-113C-484A-A9EE-205A60C9C427}" type="sibTrans" cxnId="{6CF76B60-CE76-4F80-8E62-337891D8BD22}">
      <dgm:prSet/>
      <dgm:spPr/>
      <dgm:t>
        <a:bodyPr/>
        <a:lstStyle/>
        <a:p>
          <a:endParaRPr lang="en-US"/>
        </a:p>
      </dgm:t>
    </dgm:pt>
    <dgm:pt modelId="{3531F852-0551-4CF4-9265-398F4782D22C}">
      <dgm:prSet/>
      <dgm:spPr/>
      <dgm:t>
        <a:bodyPr/>
        <a:lstStyle/>
        <a:p>
          <a:r>
            <a:rPr lang="en-US" dirty="0"/>
            <a:t>Target name</a:t>
          </a:r>
        </a:p>
      </dgm:t>
    </dgm:pt>
    <dgm:pt modelId="{1DA9F04A-E3CA-4ED2-8E51-949D608E53E5}" type="parTrans" cxnId="{64F04ADF-BA91-4D2E-9C8E-1D40553A6902}">
      <dgm:prSet/>
      <dgm:spPr/>
      <dgm:t>
        <a:bodyPr/>
        <a:lstStyle/>
        <a:p>
          <a:endParaRPr lang="en-US"/>
        </a:p>
      </dgm:t>
    </dgm:pt>
    <dgm:pt modelId="{683DA89F-53E1-487E-85D0-A800BE676A1A}" type="sibTrans" cxnId="{64F04ADF-BA91-4D2E-9C8E-1D40553A6902}">
      <dgm:prSet/>
      <dgm:spPr/>
      <dgm:t>
        <a:bodyPr/>
        <a:lstStyle/>
        <a:p>
          <a:endParaRPr lang="en-US"/>
        </a:p>
      </dgm:t>
    </dgm:pt>
    <dgm:pt modelId="{19A86E59-B66F-4480-A194-5CF77227DCB3}">
      <dgm:prSet/>
      <dgm:spPr/>
      <dgm:t>
        <a:bodyPr/>
        <a:lstStyle/>
        <a:p>
          <a:r>
            <a:rPr lang="en-US" dirty="0"/>
            <a:t>Attack type</a:t>
          </a:r>
        </a:p>
      </dgm:t>
    </dgm:pt>
    <dgm:pt modelId="{5FF240A2-9D85-48C1-B392-3B00B70CBCC1}" type="parTrans" cxnId="{756255BB-F78D-4185-AE19-870CCE987483}">
      <dgm:prSet/>
      <dgm:spPr/>
      <dgm:t>
        <a:bodyPr/>
        <a:lstStyle/>
        <a:p>
          <a:endParaRPr lang="en-US"/>
        </a:p>
      </dgm:t>
    </dgm:pt>
    <dgm:pt modelId="{C743823B-1A5B-4653-A75D-5B21EC185C8B}" type="sibTrans" cxnId="{756255BB-F78D-4185-AE19-870CCE987483}">
      <dgm:prSet/>
      <dgm:spPr/>
      <dgm:t>
        <a:bodyPr/>
        <a:lstStyle/>
        <a:p>
          <a:endParaRPr lang="en-US"/>
        </a:p>
      </dgm:t>
    </dgm:pt>
    <dgm:pt modelId="{994E0BB7-7440-4759-98F9-B4F945DCF7B1}">
      <dgm:prSet/>
      <dgm:spPr/>
      <dgm:t>
        <a:bodyPr/>
        <a:lstStyle/>
        <a:p>
          <a:r>
            <a:rPr lang="en-US" dirty="0"/>
            <a:t>Perpetrator group name</a:t>
          </a:r>
        </a:p>
      </dgm:t>
    </dgm:pt>
    <dgm:pt modelId="{98FE729F-ED43-454E-A216-09585FC608C7}" type="parTrans" cxnId="{15F1E935-8D6F-4726-A580-14B6C3C7DAB7}">
      <dgm:prSet/>
      <dgm:spPr/>
      <dgm:t>
        <a:bodyPr/>
        <a:lstStyle/>
        <a:p>
          <a:endParaRPr lang="en-US"/>
        </a:p>
      </dgm:t>
    </dgm:pt>
    <dgm:pt modelId="{E092A7D1-2D8C-4201-958A-830A923DFABA}" type="sibTrans" cxnId="{15F1E935-8D6F-4726-A580-14B6C3C7DAB7}">
      <dgm:prSet/>
      <dgm:spPr/>
      <dgm:t>
        <a:bodyPr/>
        <a:lstStyle/>
        <a:p>
          <a:endParaRPr lang="en-US"/>
        </a:p>
      </dgm:t>
    </dgm:pt>
    <dgm:pt modelId="{EA3E8B1F-1454-49C5-8BE5-69E3221FB0A3}">
      <dgm:prSet/>
      <dgm:spPr/>
      <dgm:t>
        <a:bodyPr/>
        <a:lstStyle/>
        <a:p>
          <a:r>
            <a:rPr lang="en-US" dirty="0"/>
            <a:t>Fatalities involved, etc.</a:t>
          </a:r>
        </a:p>
      </dgm:t>
    </dgm:pt>
    <dgm:pt modelId="{C2ABB71A-1B91-42EF-9143-427B163BD4BB}" type="parTrans" cxnId="{BBE1A325-7D0B-4A08-ABF6-1A0219556E58}">
      <dgm:prSet/>
      <dgm:spPr/>
      <dgm:t>
        <a:bodyPr/>
        <a:lstStyle/>
        <a:p>
          <a:endParaRPr lang="en-US"/>
        </a:p>
      </dgm:t>
    </dgm:pt>
    <dgm:pt modelId="{2EA993A6-0B7F-4EB4-9786-06BDAE551D2A}" type="sibTrans" cxnId="{BBE1A325-7D0B-4A08-ABF6-1A0219556E58}">
      <dgm:prSet/>
      <dgm:spPr/>
      <dgm:t>
        <a:bodyPr/>
        <a:lstStyle/>
        <a:p>
          <a:endParaRPr lang="en-US"/>
        </a:p>
      </dgm:t>
    </dgm:pt>
    <dgm:pt modelId="{5DD1D345-0DCD-4488-91BB-6F780E08F9D9}" type="pres">
      <dgm:prSet presAssocID="{6A20DFA3-D6DF-41C4-9964-B7CA68E940FC}" presName="Name0" presStyleCnt="0">
        <dgm:presLayoutVars>
          <dgm:dir/>
          <dgm:resizeHandles val="exact"/>
        </dgm:presLayoutVars>
      </dgm:prSet>
      <dgm:spPr/>
    </dgm:pt>
    <dgm:pt modelId="{36EF7025-8700-4DD8-8F18-851EB1F584A4}" type="pres">
      <dgm:prSet presAssocID="{D45BCF7B-1DFF-4D68-97EF-FBB9258DEEA9}" presName="node" presStyleLbl="node1" presStyleIdx="0" presStyleCnt="1">
        <dgm:presLayoutVars>
          <dgm:bulletEnabled val="1"/>
        </dgm:presLayoutVars>
      </dgm:prSet>
      <dgm:spPr/>
    </dgm:pt>
  </dgm:ptLst>
  <dgm:cxnLst>
    <dgm:cxn modelId="{A8345100-9497-4215-92D8-E87C1F4AC016}" type="presOf" srcId="{3531F852-0551-4CF4-9265-398F4782D22C}" destId="{36EF7025-8700-4DD8-8F18-851EB1F584A4}" srcOrd="0" destOrd="5" presId="urn:microsoft.com/office/officeart/2016/7/layout/BasicProcessNew"/>
    <dgm:cxn modelId="{2042FE0B-A146-47DB-AD64-5FEE8D01E670}" type="presOf" srcId="{19A86E59-B66F-4480-A194-5CF77227DCB3}" destId="{36EF7025-8700-4DD8-8F18-851EB1F584A4}" srcOrd="0" destOrd="6" presId="urn:microsoft.com/office/officeart/2016/7/layout/BasicProcessNew"/>
    <dgm:cxn modelId="{BBE1A325-7D0B-4A08-ABF6-1A0219556E58}" srcId="{D45BCF7B-1DFF-4D68-97EF-FBB9258DEEA9}" destId="{EA3E8B1F-1454-49C5-8BE5-69E3221FB0A3}" srcOrd="7" destOrd="0" parTransId="{C2ABB71A-1B91-42EF-9143-427B163BD4BB}" sibTransId="{2EA993A6-0B7F-4EB4-9786-06BDAE551D2A}"/>
    <dgm:cxn modelId="{15F1E935-8D6F-4726-A580-14B6C3C7DAB7}" srcId="{D45BCF7B-1DFF-4D68-97EF-FBB9258DEEA9}" destId="{994E0BB7-7440-4759-98F9-B4F945DCF7B1}" srcOrd="6" destOrd="0" parTransId="{98FE729F-ED43-454E-A216-09585FC608C7}" sibTransId="{E092A7D1-2D8C-4201-958A-830A923DFABA}"/>
    <dgm:cxn modelId="{6CF76B60-CE76-4F80-8E62-337891D8BD22}" srcId="{D45BCF7B-1DFF-4D68-97EF-FBB9258DEEA9}" destId="{76A3F7F3-9653-424B-BE43-A1A51E2640E7}" srcOrd="3" destOrd="0" parTransId="{3DE5B782-E589-4DB9-8916-D3E29709D65C}" sibTransId="{F8C73483-113C-484A-A9EE-205A60C9C427}"/>
    <dgm:cxn modelId="{B5B1A042-38D0-493B-B89C-49FDBF31C085}" type="presOf" srcId="{994E0BB7-7440-4759-98F9-B4F945DCF7B1}" destId="{36EF7025-8700-4DD8-8F18-851EB1F584A4}" srcOrd="0" destOrd="7" presId="urn:microsoft.com/office/officeart/2016/7/layout/BasicProcessNew"/>
    <dgm:cxn modelId="{5D644145-6E11-4CEA-A41C-0373617503F0}" type="presOf" srcId="{C3CA4E14-1246-40A8-9DD9-B410EDCED924}" destId="{36EF7025-8700-4DD8-8F18-851EB1F584A4}" srcOrd="0" destOrd="2" presId="urn:microsoft.com/office/officeart/2016/7/layout/BasicProcessNew"/>
    <dgm:cxn modelId="{F3164952-4DED-4400-940D-017890FF43C7}" type="presOf" srcId="{09D8AC2D-AF3C-4CD5-86BA-D835C454D8F4}" destId="{36EF7025-8700-4DD8-8F18-851EB1F584A4}" srcOrd="0" destOrd="3" presId="urn:microsoft.com/office/officeart/2016/7/layout/BasicProcessNew"/>
    <dgm:cxn modelId="{F2742B59-1030-4016-BF80-3CD5A2DCAEDC}" type="presOf" srcId="{0D6E031E-51CC-4A78-9080-BC293B05676F}" destId="{36EF7025-8700-4DD8-8F18-851EB1F584A4}" srcOrd="0" destOrd="1" presId="urn:microsoft.com/office/officeart/2016/7/layout/BasicProcessNew"/>
    <dgm:cxn modelId="{6957287E-520E-4ED5-BA77-F1EA2E515A01}" type="presOf" srcId="{EA3E8B1F-1454-49C5-8BE5-69E3221FB0A3}" destId="{36EF7025-8700-4DD8-8F18-851EB1F584A4}" srcOrd="0" destOrd="8" presId="urn:microsoft.com/office/officeart/2016/7/layout/BasicProcessNew"/>
    <dgm:cxn modelId="{496A2184-4D10-4708-AC44-45AB0FA50983}" type="presOf" srcId="{6A20DFA3-D6DF-41C4-9964-B7CA68E940FC}" destId="{5DD1D345-0DCD-4488-91BB-6F780E08F9D9}" srcOrd="0" destOrd="0" presId="urn:microsoft.com/office/officeart/2016/7/layout/BasicProcessNew"/>
    <dgm:cxn modelId="{9F0CD0B3-4A21-415D-B351-AFBEC2A7B359}" srcId="{D45BCF7B-1DFF-4D68-97EF-FBB9258DEEA9}" destId="{C3CA4E14-1246-40A8-9DD9-B410EDCED924}" srcOrd="1" destOrd="0" parTransId="{6CCE149C-996A-4842-98DA-577A94C2A637}" sibTransId="{8BDF2FC2-850C-4B0D-90AB-4FE173A8DFEE}"/>
    <dgm:cxn modelId="{E654ADB7-F3CD-42AE-9ED1-4A62E3013596}" srcId="{6A20DFA3-D6DF-41C4-9964-B7CA68E940FC}" destId="{D45BCF7B-1DFF-4D68-97EF-FBB9258DEEA9}" srcOrd="0" destOrd="0" parTransId="{E31E072E-41D7-4C66-805E-525D91286ED2}" sibTransId="{E1950057-FF2B-4358-89EB-04575A8D5E90}"/>
    <dgm:cxn modelId="{756255BB-F78D-4185-AE19-870CCE987483}" srcId="{D45BCF7B-1DFF-4D68-97EF-FBB9258DEEA9}" destId="{19A86E59-B66F-4480-A194-5CF77227DCB3}" srcOrd="5" destOrd="0" parTransId="{5FF240A2-9D85-48C1-B392-3B00B70CBCC1}" sibTransId="{C743823B-1A5B-4653-A75D-5B21EC185C8B}"/>
    <dgm:cxn modelId="{E1523FC2-B5CA-4087-9B29-B15734735EAD}" type="presOf" srcId="{D45BCF7B-1DFF-4D68-97EF-FBB9258DEEA9}" destId="{36EF7025-8700-4DD8-8F18-851EB1F584A4}" srcOrd="0" destOrd="0" presId="urn:microsoft.com/office/officeart/2016/7/layout/BasicProcessNew"/>
    <dgm:cxn modelId="{35B4C4C8-B342-4171-ACF5-35A2B5422663}" type="presOf" srcId="{76A3F7F3-9653-424B-BE43-A1A51E2640E7}" destId="{36EF7025-8700-4DD8-8F18-851EB1F584A4}" srcOrd="0" destOrd="4" presId="urn:microsoft.com/office/officeart/2016/7/layout/BasicProcessNew"/>
    <dgm:cxn modelId="{64F04ADF-BA91-4D2E-9C8E-1D40553A6902}" srcId="{D45BCF7B-1DFF-4D68-97EF-FBB9258DEEA9}" destId="{3531F852-0551-4CF4-9265-398F4782D22C}" srcOrd="4" destOrd="0" parTransId="{1DA9F04A-E3CA-4ED2-8E51-949D608E53E5}" sibTransId="{683DA89F-53E1-487E-85D0-A800BE676A1A}"/>
    <dgm:cxn modelId="{9C94C4ED-B5CE-4734-AF31-5D996B9855CD}" srcId="{D45BCF7B-1DFF-4D68-97EF-FBB9258DEEA9}" destId="{0D6E031E-51CC-4A78-9080-BC293B05676F}" srcOrd="0" destOrd="0" parTransId="{2862C336-EA0F-4C7C-BF49-DE10B0953175}" sibTransId="{7E8F358E-A55B-4C7D-B2C9-358317EDFC1C}"/>
    <dgm:cxn modelId="{691C61F5-2006-4BE9-B7F2-598D122AC859}" srcId="{D45BCF7B-1DFF-4D68-97EF-FBB9258DEEA9}" destId="{09D8AC2D-AF3C-4CD5-86BA-D835C454D8F4}" srcOrd="2" destOrd="0" parTransId="{36B081AD-6832-4D6F-B374-C1539947DD27}" sibTransId="{2683DA51-5ECF-41C6-89E6-D38479F2998C}"/>
    <dgm:cxn modelId="{0DFDF21A-A5D9-484B-9FC0-F2F08125BE8C}" type="presParOf" srcId="{5DD1D345-0DCD-4488-91BB-6F780E08F9D9}" destId="{36EF7025-8700-4DD8-8F18-851EB1F584A4}" srcOrd="0" destOrd="0" presId="urn:microsoft.com/office/officeart/2016/7/layout/Basic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EE55EE1-B1D6-40E4-89A3-864C8AB2A0C8}"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0FDFEF2A-2C2A-4522-860A-E6DEE71694CB}">
      <dgm:prSet/>
      <dgm:spPr/>
      <dgm:t>
        <a:bodyPr/>
        <a:lstStyle/>
        <a:p>
          <a:r>
            <a:rPr lang="en-US"/>
            <a:t>Initially, our data has 135 columns in which most of them doesn’t have relevant information. So, we will keep only those columns that are relevant.</a:t>
          </a:r>
        </a:p>
      </dgm:t>
    </dgm:pt>
    <dgm:pt modelId="{2475A16F-56B2-4067-8E11-4C5243B8C653}" type="parTrans" cxnId="{B22BDE87-D970-4597-8A5B-36EE1F42B19E}">
      <dgm:prSet/>
      <dgm:spPr/>
      <dgm:t>
        <a:bodyPr/>
        <a:lstStyle/>
        <a:p>
          <a:endParaRPr lang="en-US"/>
        </a:p>
      </dgm:t>
    </dgm:pt>
    <dgm:pt modelId="{72CF4A9C-E368-4A38-B4B6-3E0CF8A65DB4}" type="sibTrans" cxnId="{B22BDE87-D970-4597-8A5B-36EE1F42B19E}">
      <dgm:prSet/>
      <dgm:spPr/>
      <dgm:t>
        <a:bodyPr/>
        <a:lstStyle/>
        <a:p>
          <a:endParaRPr lang="en-US"/>
        </a:p>
      </dgm:t>
    </dgm:pt>
    <dgm:pt modelId="{93223650-E911-41E8-B97D-38CEBB588BE3}" type="pres">
      <dgm:prSet presAssocID="{DEE55EE1-B1D6-40E4-89A3-864C8AB2A0C8}" presName="linear" presStyleCnt="0">
        <dgm:presLayoutVars>
          <dgm:animLvl val="lvl"/>
          <dgm:resizeHandles val="exact"/>
        </dgm:presLayoutVars>
      </dgm:prSet>
      <dgm:spPr/>
    </dgm:pt>
    <dgm:pt modelId="{72CE908F-055F-4B55-AF30-C493BC0E9605}" type="pres">
      <dgm:prSet presAssocID="{0FDFEF2A-2C2A-4522-860A-E6DEE71694CB}" presName="parentText" presStyleLbl="node1" presStyleIdx="0" presStyleCnt="1">
        <dgm:presLayoutVars>
          <dgm:chMax val="0"/>
          <dgm:bulletEnabled val="1"/>
        </dgm:presLayoutVars>
      </dgm:prSet>
      <dgm:spPr/>
    </dgm:pt>
  </dgm:ptLst>
  <dgm:cxnLst>
    <dgm:cxn modelId="{58EC1A4D-2690-4AC5-A60A-4D5EDD1FA13E}" type="presOf" srcId="{DEE55EE1-B1D6-40E4-89A3-864C8AB2A0C8}" destId="{93223650-E911-41E8-B97D-38CEBB588BE3}" srcOrd="0" destOrd="0" presId="urn:microsoft.com/office/officeart/2005/8/layout/vList2"/>
    <dgm:cxn modelId="{B22BDE87-D970-4597-8A5B-36EE1F42B19E}" srcId="{DEE55EE1-B1D6-40E4-89A3-864C8AB2A0C8}" destId="{0FDFEF2A-2C2A-4522-860A-E6DEE71694CB}" srcOrd="0" destOrd="0" parTransId="{2475A16F-56B2-4067-8E11-4C5243B8C653}" sibTransId="{72CF4A9C-E368-4A38-B4B6-3E0CF8A65DB4}"/>
    <dgm:cxn modelId="{DE3BC3A9-B1F0-46A8-8974-D825129CE652}" type="presOf" srcId="{0FDFEF2A-2C2A-4522-860A-E6DEE71694CB}" destId="{72CE908F-055F-4B55-AF30-C493BC0E9605}" srcOrd="0" destOrd="0" presId="urn:microsoft.com/office/officeart/2005/8/layout/vList2"/>
    <dgm:cxn modelId="{6BCD15D7-7B06-4CB9-A0BE-C9B8459DC7B7}" type="presParOf" srcId="{93223650-E911-41E8-B97D-38CEBB588BE3}" destId="{72CE908F-055F-4B55-AF30-C493BC0E9605}"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CEFC47A-1EA8-47AD-8544-8D6D1053F287}"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B8213C97-3F46-4956-9B82-B51DE4D5CE93}">
      <dgm:prSet/>
      <dgm:spPr/>
      <dgm:t>
        <a:bodyPr/>
        <a:lstStyle/>
        <a:p>
          <a:r>
            <a:rPr lang="en-US"/>
            <a:t>Now, the dataset has 18 columns. Since, the data has NaN or null values so, we have to handle those values too.</a:t>
          </a:r>
        </a:p>
      </dgm:t>
    </dgm:pt>
    <dgm:pt modelId="{375EBBB4-0330-49A9-A6B0-AE38D54E90EE}" type="parTrans" cxnId="{D6E92C82-F4F2-4E37-ACFA-501F9AA872B3}">
      <dgm:prSet/>
      <dgm:spPr/>
      <dgm:t>
        <a:bodyPr/>
        <a:lstStyle/>
        <a:p>
          <a:endParaRPr lang="en-US"/>
        </a:p>
      </dgm:t>
    </dgm:pt>
    <dgm:pt modelId="{F1833F3D-98B7-4052-9FC7-3A9CC0DF2B6C}" type="sibTrans" cxnId="{D6E92C82-F4F2-4E37-ACFA-501F9AA872B3}">
      <dgm:prSet/>
      <dgm:spPr/>
      <dgm:t>
        <a:bodyPr/>
        <a:lstStyle/>
        <a:p>
          <a:endParaRPr lang="en-US"/>
        </a:p>
      </dgm:t>
    </dgm:pt>
    <dgm:pt modelId="{69A5F60B-5D99-44E3-B598-D21342C5E45C}" type="pres">
      <dgm:prSet presAssocID="{0CEFC47A-1EA8-47AD-8544-8D6D1053F287}" presName="linear" presStyleCnt="0">
        <dgm:presLayoutVars>
          <dgm:animLvl val="lvl"/>
          <dgm:resizeHandles val="exact"/>
        </dgm:presLayoutVars>
      </dgm:prSet>
      <dgm:spPr/>
    </dgm:pt>
    <dgm:pt modelId="{CA7AFF35-0C9F-4878-972D-BCAB1B85C994}" type="pres">
      <dgm:prSet presAssocID="{B8213C97-3F46-4956-9B82-B51DE4D5CE93}" presName="parentText" presStyleLbl="node1" presStyleIdx="0" presStyleCnt="1">
        <dgm:presLayoutVars>
          <dgm:chMax val="0"/>
          <dgm:bulletEnabled val="1"/>
        </dgm:presLayoutVars>
      </dgm:prSet>
      <dgm:spPr/>
    </dgm:pt>
  </dgm:ptLst>
  <dgm:cxnLst>
    <dgm:cxn modelId="{CCD49442-9313-4E75-8713-6ED65EC95C2B}" type="presOf" srcId="{0CEFC47A-1EA8-47AD-8544-8D6D1053F287}" destId="{69A5F60B-5D99-44E3-B598-D21342C5E45C}" srcOrd="0" destOrd="0" presId="urn:microsoft.com/office/officeart/2005/8/layout/vList2"/>
    <dgm:cxn modelId="{D6E92C82-F4F2-4E37-ACFA-501F9AA872B3}" srcId="{0CEFC47A-1EA8-47AD-8544-8D6D1053F287}" destId="{B8213C97-3F46-4956-9B82-B51DE4D5CE93}" srcOrd="0" destOrd="0" parTransId="{375EBBB4-0330-49A9-A6B0-AE38D54E90EE}" sibTransId="{F1833F3D-98B7-4052-9FC7-3A9CC0DF2B6C}"/>
    <dgm:cxn modelId="{8373659A-6F15-4AAB-A8BC-F17D74FE6DD0}" type="presOf" srcId="{B8213C97-3F46-4956-9B82-B51DE4D5CE93}" destId="{CA7AFF35-0C9F-4878-972D-BCAB1B85C994}" srcOrd="0" destOrd="0" presId="urn:microsoft.com/office/officeart/2005/8/layout/vList2"/>
    <dgm:cxn modelId="{CCD0B9A5-70CF-4132-8A0E-F6A1FD41A55F}" type="presParOf" srcId="{69A5F60B-5D99-44E3-B598-D21342C5E45C}" destId="{CA7AFF35-0C9F-4878-972D-BCAB1B85C994}"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FE142C6-42B7-40A2-A04B-1926CF15557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0D0064AA-9D48-44D5-9878-C53E3FF22881}">
      <dgm:prSet/>
      <dgm:spPr/>
      <dgm:t>
        <a:bodyPr/>
        <a:lstStyle/>
        <a:p>
          <a:r>
            <a:rPr lang="en-US" dirty="0"/>
            <a:t>We have replaced all null values with either “0” or 0. So, the missing values are now handled. The data transformed in the form so that we can use the data for further data analytics.</a:t>
          </a:r>
        </a:p>
      </dgm:t>
    </dgm:pt>
    <dgm:pt modelId="{B49C28EC-0932-4509-A6A9-07B1DB8C0224}" type="parTrans" cxnId="{35B03255-56F5-4665-AE52-5B662EAE6747}">
      <dgm:prSet/>
      <dgm:spPr/>
      <dgm:t>
        <a:bodyPr/>
        <a:lstStyle/>
        <a:p>
          <a:endParaRPr lang="en-US"/>
        </a:p>
      </dgm:t>
    </dgm:pt>
    <dgm:pt modelId="{56269E30-7322-46A4-B666-178B1F3F6AD3}" type="sibTrans" cxnId="{35B03255-56F5-4665-AE52-5B662EAE6747}">
      <dgm:prSet/>
      <dgm:spPr/>
      <dgm:t>
        <a:bodyPr/>
        <a:lstStyle/>
        <a:p>
          <a:endParaRPr lang="en-US"/>
        </a:p>
      </dgm:t>
    </dgm:pt>
    <dgm:pt modelId="{E461AFC2-10B6-4FDC-9357-9FF81EE46CAC}" type="pres">
      <dgm:prSet presAssocID="{CFE142C6-42B7-40A2-A04B-1926CF155575}" presName="linear" presStyleCnt="0">
        <dgm:presLayoutVars>
          <dgm:animLvl val="lvl"/>
          <dgm:resizeHandles val="exact"/>
        </dgm:presLayoutVars>
      </dgm:prSet>
      <dgm:spPr/>
    </dgm:pt>
    <dgm:pt modelId="{444E55D8-577F-40FA-88C4-42B077394DA7}" type="pres">
      <dgm:prSet presAssocID="{0D0064AA-9D48-44D5-9878-C53E3FF22881}" presName="parentText" presStyleLbl="node1" presStyleIdx="0" presStyleCnt="1" custScaleY="115990">
        <dgm:presLayoutVars>
          <dgm:chMax val="0"/>
          <dgm:bulletEnabled val="1"/>
        </dgm:presLayoutVars>
      </dgm:prSet>
      <dgm:spPr/>
    </dgm:pt>
  </dgm:ptLst>
  <dgm:cxnLst>
    <dgm:cxn modelId="{0A12794E-AA5F-4EF6-A327-9BD5637219CB}" type="presOf" srcId="{CFE142C6-42B7-40A2-A04B-1926CF155575}" destId="{E461AFC2-10B6-4FDC-9357-9FF81EE46CAC}" srcOrd="0" destOrd="0" presId="urn:microsoft.com/office/officeart/2005/8/layout/vList2"/>
    <dgm:cxn modelId="{35B03255-56F5-4665-AE52-5B662EAE6747}" srcId="{CFE142C6-42B7-40A2-A04B-1926CF155575}" destId="{0D0064AA-9D48-44D5-9878-C53E3FF22881}" srcOrd="0" destOrd="0" parTransId="{B49C28EC-0932-4509-A6A9-07B1DB8C0224}" sibTransId="{56269E30-7322-46A4-B666-178B1F3F6AD3}"/>
    <dgm:cxn modelId="{53208892-84E6-4EB9-924A-D900C2804BE8}" type="presOf" srcId="{0D0064AA-9D48-44D5-9878-C53E3FF22881}" destId="{444E55D8-577F-40FA-88C4-42B077394DA7}" srcOrd="0" destOrd="0" presId="urn:microsoft.com/office/officeart/2005/8/layout/vList2"/>
    <dgm:cxn modelId="{F66BBC67-014C-41DC-B6A2-C84E2CBC6DED}" type="presParOf" srcId="{E461AFC2-10B6-4FDC-9357-9FF81EE46CAC}" destId="{444E55D8-577F-40FA-88C4-42B077394DA7}"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CE5B3EB-346A-4187-86A6-4DCC62D41CF7}" type="doc">
      <dgm:prSet loTypeId="urn:microsoft.com/office/officeart/2005/8/layout/default" loCatId="list" qsTypeId="urn:microsoft.com/office/officeart/2005/8/quickstyle/3d1" qsCatId="3D" csTypeId="urn:microsoft.com/office/officeart/2005/8/colors/accent1_3" csCatId="accent1" phldr="1"/>
      <dgm:spPr/>
      <dgm:t>
        <a:bodyPr/>
        <a:lstStyle/>
        <a:p>
          <a:endParaRPr lang="en-US"/>
        </a:p>
      </dgm:t>
    </dgm:pt>
    <dgm:pt modelId="{3BAA6BD9-9B73-449F-BD15-B3F4C1A1A762}">
      <dgm:prSet phldrT="[Text]"/>
      <dgm:spPr/>
      <dgm:t>
        <a:bodyPr/>
        <a:lstStyle/>
        <a:p>
          <a:pPr>
            <a:buFont typeface="+mj-lt"/>
            <a:buAutoNum type="arabicPeriod"/>
          </a:pPr>
          <a:r>
            <a:rPr lang="en-US" dirty="0"/>
            <a:t>There seems to be a peak in terrorist activities in certain years.</a:t>
          </a:r>
        </a:p>
      </dgm:t>
    </dgm:pt>
    <dgm:pt modelId="{18463DA3-0518-4F61-83C5-A41783C105DB}" type="parTrans" cxnId="{083BEF70-5637-4A31-B37E-3923C093F640}">
      <dgm:prSet/>
      <dgm:spPr/>
      <dgm:t>
        <a:bodyPr/>
        <a:lstStyle/>
        <a:p>
          <a:endParaRPr lang="en-US"/>
        </a:p>
      </dgm:t>
    </dgm:pt>
    <dgm:pt modelId="{F0314AB3-11C2-42F3-B32C-6186D01327F8}" type="sibTrans" cxnId="{083BEF70-5637-4A31-B37E-3923C093F640}">
      <dgm:prSet/>
      <dgm:spPr/>
      <dgm:t>
        <a:bodyPr/>
        <a:lstStyle/>
        <a:p>
          <a:endParaRPr lang="en-US"/>
        </a:p>
      </dgm:t>
    </dgm:pt>
    <dgm:pt modelId="{1805C94D-B866-4A51-AE5B-732BCFAB66AB}">
      <dgm:prSet phldrT="[Text]"/>
      <dgm:spPr/>
      <dgm:t>
        <a:bodyPr/>
        <a:lstStyle/>
        <a:p>
          <a:pPr>
            <a:buFont typeface="+mj-lt"/>
            <a:buAutoNum type="arabicPeriod"/>
          </a:pPr>
          <a:r>
            <a:rPr lang="en-US" dirty="0"/>
            <a:t>Specific regions and countries are more vulnerable to terrorism.</a:t>
          </a:r>
        </a:p>
      </dgm:t>
    </dgm:pt>
    <dgm:pt modelId="{809E11A8-91AD-4A93-9DF3-85E26D89641D}" type="parTrans" cxnId="{9665C7D9-7CE1-4D92-BE0E-EE57071FD5A1}">
      <dgm:prSet/>
      <dgm:spPr/>
      <dgm:t>
        <a:bodyPr/>
        <a:lstStyle/>
        <a:p>
          <a:endParaRPr lang="en-US"/>
        </a:p>
      </dgm:t>
    </dgm:pt>
    <dgm:pt modelId="{8954BF9F-5146-494F-AE6F-4778E559298C}" type="sibTrans" cxnId="{9665C7D9-7CE1-4D92-BE0E-EE57071FD5A1}">
      <dgm:prSet/>
      <dgm:spPr/>
      <dgm:t>
        <a:bodyPr/>
        <a:lstStyle/>
        <a:p>
          <a:endParaRPr lang="en-US"/>
        </a:p>
      </dgm:t>
    </dgm:pt>
    <dgm:pt modelId="{FEFA6EAD-8A04-44A7-9F10-0C58AB2366B4}">
      <dgm:prSet phldrT="[Text]"/>
      <dgm:spPr/>
      <dgm:t>
        <a:bodyPr/>
        <a:lstStyle/>
        <a:p>
          <a:pPr>
            <a:buFont typeface="+mj-lt"/>
            <a:buAutoNum type="arabicPeriod"/>
          </a:pPr>
          <a:r>
            <a:rPr lang="en-US" dirty="0"/>
            <a:t>Certain types of attacks and targets are more prevalent.</a:t>
          </a:r>
        </a:p>
      </dgm:t>
    </dgm:pt>
    <dgm:pt modelId="{4DEC5F9B-A4D0-4092-BAE4-DA105B25959B}" type="parTrans" cxnId="{6E8AC396-7685-4AC8-B8B5-64147742ED87}">
      <dgm:prSet/>
      <dgm:spPr/>
      <dgm:t>
        <a:bodyPr/>
        <a:lstStyle/>
        <a:p>
          <a:endParaRPr lang="en-US"/>
        </a:p>
      </dgm:t>
    </dgm:pt>
    <dgm:pt modelId="{A4D3A36F-0676-44EF-B82C-C94687F1C986}" type="sibTrans" cxnId="{6E8AC396-7685-4AC8-B8B5-64147742ED87}">
      <dgm:prSet/>
      <dgm:spPr/>
      <dgm:t>
        <a:bodyPr/>
        <a:lstStyle/>
        <a:p>
          <a:endParaRPr lang="en-US"/>
        </a:p>
      </dgm:t>
    </dgm:pt>
    <dgm:pt modelId="{5DF74B27-CB23-4E9B-82A8-FD1D4BB05A9B}">
      <dgm:prSet phldrT="[Text]"/>
      <dgm:spPr/>
      <dgm:t>
        <a:bodyPr/>
        <a:lstStyle/>
        <a:p>
          <a:pPr>
            <a:buFont typeface="+mj-lt"/>
            <a:buAutoNum type="arabicPeriod"/>
          </a:pPr>
          <a:r>
            <a:rPr lang="en-US" dirty="0"/>
            <a:t>Some terrorist groups are significantly more active and deadly than others.</a:t>
          </a:r>
        </a:p>
      </dgm:t>
    </dgm:pt>
    <dgm:pt modelId="{81ACED1A-31BE-43B6-921E-8111FF961F69}" type="parTrans" cxnId="{4F5AEC41-40A0-44D7-B293-29B51D5ABF8C}">
      <dgm:prSet/>
      <dgm:spPr/>
      <dgm:t>
        <a:bodyPr/>
        <a:lstStyle/>
        <a:p>
          <a:endParaRPr lang="en-US"/>
        </a:p>
      </dgm:t>
    </dgm:pt>
    <dgm:pt modelId="{5AF18D55-C61D-4F91-99D7-B3090253F735}" type="sibTrans" cxnId="{4F5AEC41-40A0-44D7-B293-29B51D5ABF8C}">
      <dgm:prSet/>
      <dgm:spPr/>
      <dgm:t>
        <a:bodyPr/>
        <a:lstStyle/>
        <a:p>
          <a:endParaRPr lang="en-US"/>
        </a:p>
      </dgm:t>
    </dgm:pt>
    <dgm:pt modelId="{44DA9873-72CB-4CF7-A886-222F7F3E9C36}">
      <dgm:prSet phldrT="[Text]"/>
      <dgm:spPr/>
      <dgm:t>
        <a:bodyPr/>
        <a:lstStyle/>
        <a:p>
          <a:pPr>
            <a:buFont typeface="+mj-lt"/>
            <a:buAutoNum type="arabicPeriod"/>
          </a:pPr>
          <a:r>
            <a:rPr lang="en-US"/>
            <a:t>There is a strong correlation between certain terrorist groups and the countries they operate in.</a:t>
          </a:r>
          <a:endParaRPr lang="en-US" dirty="0"/>
        </a:p>
      </dgm:t>
    </dgm:pt>
    <dgm:pt modelId="{90FA76C0-C563-4EF9-93F8-B6EE2FEDE5F7}" type="parTrans" cxnId="{2DE319DE-79D3-4E1D-B96B-04D6A7DD5656}">
      <dgm:prSet/>
      <dgm:spPr/>
      <dgm:t>
        <a:bodyPr/>
        <a:lstStyle/>
        <a:p>
          <a:endParaRPr lang="en-US"/>
        </a:p>
      </dgm:t>
    </dgm:pt>
    <dgm:pt modelId="{885A631C-4635-4839-8C2C-23ACC312AC04}" type="sibTrans" cxnId="{2DE319DE-79D3-4E1D-B96B-04D6A7DD5656}">
      <dgm:prSet/>
      <dgm:spPr/>
      <dgm:t>
        <a:bodyPr/>
        <a:lstStyle/>
        <a:p>
          <a:endParaRPr lang="en-US"/>
        </a:p>
      </dgm:t>
    </dgm:pt>
    <dgm:pt modelId="{F0C2D005-7C0C-4B31-A8A9-5C3FD4029663}" type="pres">
      <dgm:prSet presAssocID="{3CE5B3EB-346A-4187-86A6-4DCC62D41CF7}" presName="diagram" presStyleCnt="0">
        <dgm:presLayoutVars>
          <dgm:dir/>
          <dgm:resizeHandles val="exact"/>
        </dgm:presLayoutVars>
      </dgm:prSet>
      <dgm:spPr/>
    </dgm:pt>
    <dgm:pt modelId="{119DF92E-2BD3-4858-9C22-AB197055ED67}" type="pres">
      <dgm:prSet presAssocID="{3BAA6BD9-9B73-449F-BD15-B3F4C1A1A762}" presName="node" presStyleLbl="node1" presStyleIdx="0" presStyleCnt="5">
        <dgm:presLayoutVars>
          <dgm:bulletEnabled val="1"/>
        </dgm:presLayoutVars>
      </dgm:prSet>
      <dgm:spPr/>
    </dgm:pt>
    <dgm:pt modelId="{14BD3E19-01F1-4348-A61C-C60AAAE3DE33}" type="pres">
      <dgm:prSet presAssocID="{F0314AB3-11C2-42F3-B32C-6186D01327F8}" presName="sibTrans" presStyleCnt="0"/>
      <dgm:spPr/>
    </dgm:pt>
    <dgm:pt modelId="{4129C58B-93C8-4E63-908C-25CDDD0AF07D}" type="pres">
      <dgm:prSet presAssocID="{1805C94D-B866-4A51-AE5B-732BCFAB66AB}" presName="node" presStyleLbl="node1" presStyleIdx="1" presStyleCnt="5">
        <dgm:presLayoutVars>
          <dgm:bulletEnabled val="1"/>
        </dgm:presLayoutVars>
      </dgm:prSet>
      <dgm:spPr/>
    </dgm:pt>
    <dgm:pt modelId="{62911627-257F-464C-89D5-29DB59788D7A}" type="pres">
      <dgm:prSet presAssocID="{8954BF9F-5146-494F-AE6F-4778E559298C}" presName="sibTrans" presStyleCnt="0"/>
      <dgm:spPr/>
    </dgm:pt>
    <dgm:pt modelId="{CEF7F200-250E-4D0D-AC5F-56E889D597BB}" type="pres">
      <dgm:prSet presAssocID="{FEFA6EAD-8A04-44A7-9F10-0C58AB2366B4}" presName="node" presStyleLbl="node1" presStyleIdx="2" presStyleCnt="5">
        <dgm:presLayoutVars>
          <dgm:bulletEnabled val="1"/>
        </dgm:presLayoutVars>
      </dgm:prSet>
      <dgm:spPr/>
    </dgm:pt>
    <dgm:pt modelId="{FA1CECC4-906C-48FF-BBDE-AB69D276D15F}" type="pres">
      <dgm:prSet presAssocID="{A4D3A36F-0676-44EF-B82C-C94687F1C986}" presName="sibTrans" presStyleCnt="0"/>
      <dgm:spPr/>
    </dgm:pt>
    <dgm:pt modelId="{9DFD23CF-A41B-4F09-8EC2-FE390D4D9ED4}" type="pres">
      <dgm:prSet presAssocID="{5DF74B27-CB23-4E9B-82A8-FD1D4BB05A9B}" presName="node" presStyleLbl="node1" presStyleIdx="3" presStyleCnt="5">
        <dgm:presLayoutVars>
          <dgm:bulletEnabled val="1"/>
        </dgm:presLayoutVars>
      </dgm:prSet>
      <dgm:spPr/>
    </dgm:pt>
    <dgm:pt modelId="{1538FDDE-585E-4C70-AFC1-856E9353C743}" type="pres">
      <dgm:prSet presAssocID="{5AF18D55-C61D-4F91-99D7-B3090253F735}" presName="sibTrans" presStyleCnt="0"/>
      <dgm:spPr/>
    </dgm:pt>
    <dgm:pt modelId="{7474D819-3CA8-433E-BDAB-BF418D4FBBB4}" type="pres">
      <dgm:prSet presAssocID="{44DA9873-72CB-4CF7-A886-222F7F3E9C36}" presName="node" presStyleLbl="node1" presStyleIdx="4" presStyleCnt="5">
        <dgm:presLayoutVars>
          <dgm:bulletEnabled val="1"/>
        </dgm:presLayoutVars>
      </dgm:prSet>
      <dgm:spPr/>
    </dgm:pt>
  </dgm:ptLst>
  <dgm:cxnLst>
    <dgm:cxn modelId="{351B281A-FCB2-46FA-8B36-F74E9CDF9312}" type="presOf" srcId="{3BAA6BD9-9B73-449F-BD15-B3F4C1A1A762}" destId="{119DF92E-2BD3-4858-9C22-AB197055ED67}" srcOrd="0" destOrd="0" presId="urn:microsoft.com/office/officeart/2005/8/layout/default"/>
    <dgm:cxn modelId="{CE61FB1E-249D-4792-BF64-FAD5210C11C1}" type="presOf" srcId="{3CE5B3EB-346A-4187-86A6-4DCC62D41CF7}" destId="{F0C2D005-7C0C-4B31-A8A9-5C3FD4029663}" srcOrd="0" destOrd="0" presId="urn:microsoft.com/office/officeart/2005/8/layout/default"/>
    <dgm:cxn modelId="{7F70683D-450E-4296-934A-4A31FF0EE0DF}" type="presOf" srcId="{44DA9873-72CB-4CF7-A886-222F7F3E9C36}" destId="{7474D819-3CA8-433E-BDAB-BF418D4FBBB4}" srcOrd="0" destOrd="0" presId="urn:microsoft.com/office/officeart/2005/8/layout/default"/>
    <dgm:cxn modelId="{4F5AEC41-40A0-44D7-B293-29B51D5ABF8C}" srcId="{3CE5B3EB-346A-4187-86A6-4DCC62D41CF7}" destId="{5DF74B27-CB23-4E9B-82A8-FD1D4BB05A9B}" srcOrd="3" destOrd="0" parTransId="{81ACED1A-31BE-43B6-921E-8111FF961F69}" sibTransId="{5AF18D55-C61D-4F91-99D7-B3090253F735}"/>
    <dgm:cxn modelId="{D44C3C6C-D506-4252-BC8B-1505A3E39989}" type="presOf" srcId="{FEFA6EAD-8A04-44A7-9F10-0C58AB2366B4}" destId="{CEF7F200-250E-4D0D-AC5F-56E889D597BB}" srcOrd="0" destOrd="0" presId="urn:microsoft.com/office/officeart/2005/8/layout/default"/>
    <dgm:cxn modelId="{083BEF70-5637-4A31-B37E-3923C093F640}" srcId="{3CE5B3EB-346A-4187-86A6-4DCC62D41CF7}" destId="{3BAA6BD9-9B73-449F-BD15-B3F4C1A1A762}" srcOrd="0" destOrd="0" parTransId="{18463DA3-0518-4F61-83C5-A41783C105DB}" sibTransId="{F0314AB3-11C2-42F3-B32C-6186D01327F8}"/>
    <dgm:cxn modelId="{6E8AC396-7685-4AC8-B8B5-64147742ED87}" srcId="{3CE5B3EB-346A-4187-86A6-4DCC62D41CF7}" destId="{FEFA6EAD-8A04-44A7-9F10-0C58AB2366B4}" srcOrd="2" destOrd="0" parTransId="{4DEC5F9B-A4D0-4092-BAE4-DA105B25959B}" sibTransId="{A4D3A36F-0676-44EF-B82C-C94687F1C986}"/>
    <dgm:cxn modelId="{0E5066D7-4EDA-4897-B0AE-7B93D1E6FE43}" type="presOf" srcId="{5DF74B27-CB23-4E9B-82A8-FD1D4BB05A9B}" destId="{9DFD23CF-A41B-4F09-8EC2-FE390D4D9ED4}" srcOrd="0" destOrd="0" presId="urn:microsoft.com/office/officeart/2005/8/layout/default"/>
    <dgm:cxn modelId="{9665C7D9-7CE1-4D92-BE0E-EE57071FD5A1}" srcId="{3CE5B3EB-346A-4187-86A6-4DCC62D41CF7}" destId="{1805C94D-B866-4A51-AE5B-732BCFAB66AB}" srcOrd="1" destOrd="0" parTransId="{809E11A8-91AD-4A93-9DF3-85E26D89641D}" sibTransId="{8954BF9F-5146-494F-AE6F-4778E559298C}"/>
    <dgm:cxn modelId="{3D1EA0DA-C242-48C4-83EB-65CE72DE0140}" type="presOf" srcId="{1805C94D-B866-4A51-AE5B-732BCFAB66AB}" destId="{4129C58B-93C8-4E63-908C-25CDDD0AF07D}" srcOrd="0" destOrd="0" presId="urn:microsoft.com/office/officeart/2005/8/layout/default"/>
    <dgm:cxn modelId="{2DE319DE-79D3-4E1D-B96B-04D6A7DD5656}" srcId="{3CE5B3EB-346A-4187-86A6-4DCC62D41CF7}" destId="{44DA9873-72CB-4CF7-A886-222F7F3E9C36}" srcOrd="4" destOrd="0" parTransId="{90FA76C0-C563-4EF9-93F8-B6EE2FEDE5F7}" sibTransId="{885A631C-4635-4839-8C2C-23ACC312AC04}"/>
    <dgm:cxn modelId="{9149F6BC-F94B-4BD6-8835-6F2597E75908}" type="presParOf" srcId="{F0C2D005-7C0C-4B31-A8A9-5C3FD4029663}" destId="{119DF92E-2BD3-4858-9C22-AB197055ED67}" srcOrd="0" destOrd="0" presId="urn:microsoft.com/office/officeart/2005/8/layout/default"/>
    <dgm:cxn modelId="{FE86AC48-40D3-4C34-826E-BBED2AE3CE80}" type="presParOf" srcId="{F0C2D005-7C0C-4B31-A8A9-5C3FD4029663}" destId="{14BD3E19-01F1-4348-A61C-C60AAAE3DE33}" srcOrd="1" destOrd="0" presId="urn:microsoft.com/office/officeart/2005/8/layout/default"/>
    <dgm:cxn modelId="{66C6E6F8-5C7A-4909-85C0-A0FFA6E5B020}" type="presParOf" srcId="{F0C2D005-7C0C-4B31-A8A9-5C3FD4029663}" destId="{4129C58B-93C8-4E63-908C-25CDDD0AF07D}" srcOrd="2" destOrd="0" presId="urn:microsoft.com/office/officeart/2005/8/layout/default"/>
    <dgm:cxn modelId="{CB9E1F73-3470-4E4A-89E9-EF3036FB3B69}" type="presParOf" srcId="{F0C2D005-7C0C-4B31-A8A9-5C3FD4029663}" destId="{62911627-257F-464C-89D5-29DB59788D7A}" srcOrd="3" destOrd="0" presId="urn:microsoft.com/office/officeart/2005/8/layout/default"/>
    <dgm:cxn modelId="{6064F129-E748-408D-B417-84139900FAB5}" type="presParOf" srcId="{F0C2D005-7C0C-4B31-A8A9-5C3FD4029663}" destId="{CEF7F200-250E-4D0D-AC5F-56E889D597BB}" srcOrd="4" destOrd="0" presId="urn:microsoft.com/office/officeart/2005/8/layout/default"/>
    <dgm:cxn modelId="{9621CE9C-5331-413F-9E84-14B55F866EF3}" type="presParOf" srcId="{F0C2D005-7C0C-4B31-A8A9-5C3FD4029663}" destId="{FA1CECC4-906C-48FF-BBDE-AB69D276D15F}" srcOrd="5" destOrd="0" presId="urn:microsoft.com/office/officeart/2005/8/layout/default"/>
    <dgm:cxn modelId="{6AE8EF8C-8391-466F-BFCD-531FF1743D9D}" type="presParOf" srcId="{F0C2D005-7C0C-4B31-A8A9-5C3FD4029663}" destId="{9DFD23CF-A41B-4F09-8EC2-FE390D4D9ED4}" srcOrd="6" destOrd="0" presId="urn:microsoft.com/office/officeart/2005/8/layout/default"/>
    <dgm:cxn modelId="{C6823EB6-24EC-4478-B12E-899FA414BB12}" type="presParOf" srcId="{F0C2D005-7C0C-4B31-A8A9-5C3FD4029663}" destId="{1538FDDE-585E-4C70-AFC1-856E9353C743}" srcOrd="7" destOrd="0" presId="urn:microsoft.com/office/officeart/2005/8/layout/default"/>
    <dgm:cxn modelId="{CFDC2575-4C85-432F-AD42-962C44688E66}" type="presParOf" srcId="{F0C2D005-7C0C-4B31-A8A9-5C3FD4029663}" destId="{7474D819-3CA8-433E-BDAB-BF418D4FBBB4}"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254A7A2-B66D-49E9-8203-A0BE87B2226C}"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5B2C0AC1-C444-4BF3-A6BA-E18AEA30C93B}">
      <dgm:prSet/>
      <dgm:spPr/>
      <dgm:t>
        <a:bodyPr/>
        <a:lstStyle/>
        <a:p>
          <a:r>
            <a:rPr lang="en-US"/>
            <a:t>1. Data Collection</a:t>
          </a:r>
        </a:p>
      </dgm:t>
    </dgm:pt>
    <dgm:pt modelId="{F5D8A67A-B521-450E-823D-D00D4C3990AF}" type="parTrans" cxnId="{B9BFB44D-773D-4D78-9BA5-7416E905D3C9}">
      <dgm:prSet/>
      <dgm:spPr/>
      <dgm:t>
        <a:bodyPr/>
        <a:lstStyle/>
        <a:p>
          <a:endParaRPr lang="en-US"/>
        </a:p>
      </dgm:t>
    </dgm:pt>
    <dgm:pt modelId="{E6C4AE93-7909-4B12-A64E-5A60435E12E4}" type="sibTrans" cxnId="{B9BFB44D-773D-4D78-9BA5-7416E905D3C9}">
      <dgm:prSet/>
      <dgm:spPr/>
      <dgm:t>
        <a:bodyPr/>
        <a:lstStyle/>
        <a:p>
          <a:endParaRPr lang="en-US"/>
        </a:p>
      </dgm:t>
    </dgm:pt>
    <dgm:pt modelId="{2468A85A-950E-40DC-87EE-208765DAE8B5}">
      <dgm:prSet custT="1"/>
      <dgm:spPr/>
      <dgm:t>
        <a:bodyPr/>
        <a:lstStyle/>
        <a:p>
          <a:r>
            <a:rPr lang="en-US" sz="1600" dirty="0"/>
            <a:t>Identify and obtain reliable sources of global terrorism data.</a:t>
          </a:r>
        </a:p>
      </dgm:t>
    </dgm:pt>
    <dgm:pt modelId="{848FCDED-0A4E-4A32-BBD7-0DCB3D6457A5}" type="parTrans" cxnId="{0B846425-C03B-42DC-B67B-47060841C8B2}">
      <dgm:prSet/>
      <dgm:spPr/>
      <dgm:t>
        <a:bodyPr/>
        <a:lstStyle/>
        <a:p>
          <a:endParaRPr lang="en-US"/>
        </a:p>
      </dgm:t>
    </dgm:pt>
    <dgm:pt modelId="{13E8A50F-174A-4135-A8C4-C98E38F111C4}" type="sibTrans" cxnId="{0B846425-C03B-42DC-B67B-47060841C8B2}">
      <dgm:prSet/>
      <dgm:spPr/>
      <dgm:t>
        <a:bodyPr/>
        <a:lstStyle/>
        <a:p>
          <a:endParaRPr lang="en-US"/>
        </a:p>
      </dgm:t>
    </dgm:pt>
    <dgm:pt modelId="{AC5360AB-52C1-416F-AC5F-08374185F5DE}">
      <dgm:prSet custT="1"/>
      <dgm:spPr/>
      <dgm:t>
        <a:bodyPr/>
        <a:lstStyle/>
        <a:p>
          <a:r>
            <a:rPr lang="en-US" sz="1600" dirty="0"/>
            <a:t>Download datasets containing details on terrorist incidents, including attack types, targets, locations, dates, groups, and casualties.</a:t>
          </a:r>
        </a:p>
      </dgm:t>
    </dgm:pt>
    <dgm:pt modelId="{83D02E98-5C75-4053-96B9-C0AE64D9D4F7}" type="parTrans" cxnId="{87E57F01-98C7-4AF7-A9AC-70248CA6B187}">
      <dgm:prSet/>
      <dgm:spPr/>
      <dgm:t>
        <a:bodyPr/>
        <a:lstStyle/>
        <a:p>
          <a:endParaRPr lang="en-US"/>
        </a:p>
      </dgm:t>
    </dgm:pt>
    <dgm:pt modelId="{0E68236D-90C0-4407-BA58-9782AB71E7E1}" type="sibTrans" cxnId="{87E57F01-98C7-4AF7-A9AC-70248CA6B187}">
      <dgm:prSet/>
      <dgm:spPr/>
      <dgm:t>
        <a:bodyPr/>
        <a:lstStyle/>
        <a:p>
          <a:endParaRPr lang="en-US"/>
        </a:p>
      </dgm:t>
    </dgm:pt>
    <dgm:pt modelId="{8EAA38F5-4A70-41BA-BAB4-CEE3C40EDB06}">
      <dgm:prSet/>
      <dgm:spPr/>
      <dgm:t>
        <a:bodyPr/>
        <a:lstStyle/>
        <a:p>
          <a:r>
            <a:rPr lang="en-US"/>
            <a:t>2. Data Preprocessing</a:t>
          </a:r>
        </a:p>
      </dgm:t>
    </dgm:pt>
    <dgm:pt modelId="{173A8B26-722E-4FFB-8954-7677221E066A}" type="parTrans" cxnId="{415626E7-1241-4E5A-BCCE-B9D04AC31D4D}">
      <dgm:prSet/>
      <dgm:spPr/>
      <dgm:t>
        <a:bodyPr/>
        <a:lstStyle/>
        <a:p>
          <a:endParaRPr lang="en-US"/>
        </a:p>
      </dgm:t>
    </dgm:pt>
    <dgm:pt modelId="{FA822958-3471-4F44-BD3F-718A0CFB39E0}" type="sibTrans" cxnId="{415626E7-1241-4E5A-BCCE-B9D04AC31D4D}">
      <dgm:prSet/>
      <dgm:spPr/>
      <dgm:t>
        <a:bodyPr/>
        <a:lstStyle/>
        <a:p>
          <a:endParaRPr lang="en-US"/>
        </a:p>
      </dgm:t>
    </dgm:pt>
    <dgm:pt modelId="{1B723549-4B81-4A4B-87E8-DC81B74891F6}">
      <dgm:prSet custT="1"/>
      <dgm:spPr/>
      <dgm:t>
        <a:bodyPr/>
        <a:lstStyle/>
        <a:p>
          <a:r>
            <a:rPr lang="en-US" sz="1600" dirty="0"/>
            <a:t>Clean the data by removing duplicates, handling missing values, and standardizing formats.</a:t>
          </a:r>
        </a:p>
      </dgm:t>
    </dgm:pt>
    <dgm:pt modelId="{A8C3FAD2-88F3-4FFD-9625-4AA9E12B25B0}" type="parTrans" cxnId="{5F3C3AC0-7097-4F58-983D-0C891D3D855C}">
      <dgm:prSet/>
      <dgm:spPr/>
      <dgm:t>
        <a:bodyPr/>
        <a:lstStyle/>
        <a:p>
          <a:endParaRPr lang="en-US"/>
        </a:p>
      </dgm:t>
    </dgm:pt>
    <dgm:pt modelId="{61403217-68F8-40EF-AE52-A5169DD03AF5}" type="sibTrans" cxnId="{5F3C3AC0-7097-4F58-983D-0C891D3D855C}">
      <dgm:prSet/>
      <dgm:spPr/>
      <dgm:t>
        <a:bodyPr/>
        <a:lstStyle/>
        <a:p>
          <a:endParaRPr lang="en-US"/>
        </a:p>
      </dgm:t>
    </dgm:pt>
    <dgm:pt modelId="{62FA0609-F598-4A71-883B-D777DBF52A99}">
      <dgm:prSet custT="1"/>
      <dgm:spPr/>
      <dgm:t>
        <a:bodyPr/>
        <a:lstStyle/>
        <a:p>
          <a:r>
            <a:rPr lang="en-US" sz="1600" dirty="0"/>
            <a:t>Categorize the data into predefined categories for attack types and target types.</a:t>
          </a:r>
        </a:p>
      </dgm:t>
    </dgm:pt>
    <dgm:pt modelId="{6DB3DF6D-DFAA-4539-8E47-C25AC7729D28}" type="parTrans" cxnId="{89146AB4-57B4-479D-9C61-556910C5ED42}">
      <dgm:prSet/>
      <dgm:spPr/>
      <dgm:t>
        <a:bodyPr/>
        <a:lstStyle/>
        <a:p>
          <a:endParaRPr lang="en-US"/>
        </a:p>
      </dgm:t>
    </dgm:pt>
    <dgm:pt modelId="{88883A19-D95F-48D6-B871-DEEBB002E6B2}" type="sibTrans" cxnId="{89146AB4-57B4-479D-9C61-556910C5ED42}">
      <dgm:prSet/>
      <dgm:spPr/>
      <dgm:t>
        <a:bodyPr/>
        <a:lstStyle/>
        <a:p>
          <a:endParaRPr lang="en-US"/>
        </a:p>
      </dgm:t>
    </dgm:pt>
    <dgm:pt modelId="{3CDCA081-1660-47AE-B191-F00B1CE888AB}">
      <dgm:prSet/>
      <dgm:spPr/>
      <dgm:t>
        <a:bodyPr/>
        <a:lstStyle/>
        <a:p>
          <a:r>
            <a:rPr lang="en-US"/>
            <a:t>3. Exploratory Data Analysis (EDA)</a:t>
          </a:r>
        </a:p>
      </dgm:t>
    </dgm:pt>
    <dgm:pt modelId="{7A31E225-DE5E-47BF-82CA-FC5344E1F363}" type="parTrans" cxnId="{78F107A5-2B0E-4CF0-A69E-8ECF975E10A4}">
      <dgm:prSet/>
      <dgm:spPr/>
      <dgm:t>
        <a:bodyPr/>
        <a:lstStyle/>
        <a:p>
          <a:endParaRPr lang="en-US"/>
        </a:p>
      </dgm:t>
    </dgm:pt>
    <dgm:pt modelId="{602D1006-10AE-4283-B51C-81F1C1079E19}" type="sibTrans" cxnId="{78F107A5-2B0E-4CF0-A69E-8ECF975E10A4}">
      <dgm:prSet/>
      <dgm:spPr/>
      <dgm:t>
        <a:bodyPr/>
        <a:lstStyle/>
        <a:p>
          <a:endParaRPr lang="en-US"/>
        </a:p>
      </dgm:t>
    </dgm:pt>
    <dgm:pt modelId="{B151F74A-624D-4D06-BE23-8CFE6C1F5ACC}">
      <dgm:prSet custT="1"/>
      <dgm:spPr/>
      <dgm:t>
        <a:bodyPr/>
        <a:lstStyle/>
        <a:p>
          <a:r>
            <a:rPr lang="en-US" sz="1600" dirty="0"/>
            <a:t>Compute basic descriptive statistics for each category.</a:t>
          </a:r>
        </a:p>
      </dgm:t>
    </dgm:pt>
    <dgm:pt modelId="{A9A90695-9E90-4863-BE64-E11486BC4EF7}" type="parTrans" cxnId="{2F41A4D9-E6B1-409D-B346-0103EC8F165C}">
      <dgm:prSet/>
      <dgm:spPr/>
      <dgm:t>
        <a:bodyPr/>
        <a:lstStyle/>
        <a:p>
          <a:endParaRPr lang="en-US"/>
        </a:p>
      </dgm:t>
    </dgm:pt>
    <dgm:pt modelId="{63FC6233-4FFD-4914-BB2D-98E16DDA3E94}" type="sibTrans" cxnId="{2F41A4D9-E6B1-409D-B346-0103EC8F165C}">
      <dgm:prSet/>
      <dgm:spPr/>
      <dgm:t>
        <a:bodyPr/>
        <a:lstStyle/>
        <a:p>
          <a:endParaRPr lang="en-US"/>
        </a:p>
      </dgm:t>
    </dgm:pt>
    <dgm:pt modelId="{6F6AE04A-3494-473A-8696-038A89509DE4}">
      <dgm:prSet custT="1"/>
      <dgm:spPr/>
      <dgm:t>
        <a:bodyPr/>
        <a:lstStyle/>
        <a:p>
          <a:r>
            <a:rPr lang="en-US" sz="1600" dirty="0"/>
            <a:t>Create initial visualizations to understand the distribution of attack types and targets.</a:t>
          </a:r>
        </a:p>
      </dgm:t>
    </dgm:pt>
    <dgm:pt modelId="{545009E4-A947-4BEE-84F7-EE9F7070FC1C}" type="parTrans" cxnId="{176459F0-6136-40E3-BFDC-647379EC1403}">
      <dgm:prSet/>
      <dgm:spPr/>
      <dgm:t>
        <a:bodyPr/>
        <a:lstStyle/>
        <a:p>
          <a:endParaRPr lang="en-US"/>
        </a:p>
      </dgm:t>
    </dgm:pt>
    <dgm:pt modelId="{279C9AF0-DC3F-4FFE-9AB9-62C398028AAE}" type="sibTrans" cxnId="{176459F0-6136-40E3-BFDC-647379EC1403}">
      <dgm:prSet/>
      <dgm:spPr/>
      <dgm:t>
        <a:bodyPr/>
        <a:lstStyle/>
        <a:p>
          <a:endParaRPr lang="en-US"/>
        </a:p>
      </dgm:t>
    </dgm:pt>
    <dgm:pt modelId="{F5BF061A-B53A-4C3D-8671-DB0FDE6656B6}">
      <dgm:prSet/>
      <dgm:spPr/>
      <dgm:t>
        <a:bodyPr/>
        <a:lstStyle/>
        <a:p>
          <a:r>
            <a:rPr lang="en-US" dirty="0"/>
            <a:t>4. Statistical Analysis</a:t>
          </a:r>
        </a:p>
      </dgm:t>
    </dgm:pt>
    <dgm:pt modelId="{6763F2EF-0F66-4255-9E75-8987BDDEBD2A}" type="parTrans" cxnId="{7D2B2087-A991-4480-8A56-B7B9D349C723}">
      <dgm:prSet/>
      <dgm:spPr/>
      <dgm:t>
        <a:bodyPr/>
        <a:lstStyle/>
        <a:p>
          <a:endParaRPr lang="en-US"/>
        </a:p>
      </dgm:t>
    </dgm:pt>
    <dgm:pt modelId="{CDC946C4-40CC-47F7-A30A-C51A8B6A6C60}" type="sibTrans" cxnId="{7D2B2087-A991-4480-8A56-B7B9D349C723}">
      <dgm:prSet/>
      <dgm:spPr/>
      <dgm:t>
        <a:bodyPr/>
        <a:lstStyle/>
        <a:p>
          <a:endParaRPr lang="en-US"/>
        </a:p>
      </dgm:t>
    </dgm:pt>
    <dgm:pt modelId="{B2D4E581-B2BD-49AA-9C24-9C481E6FB8A9}">
      <dgm:prSet custT="1"/>
      <dgm:spPr/>
      <dgm:t>
        <a:bodyPr/>
        <a:lstStyle/>
        <a:p>
          <a:r>
            <a:rPr lang="en-US" sz="1600" dirty="0"/>
            <a:t>Perform correlation analysis using chi-square tests to determine the significance between attack types and targets.</a:t>
          </a:r>
        </a:p>
      </dgm:t>
    </dgm:pt>
    <dgm:pt modelId="{50986D8E-9A8F-4227-BAF8-1EB72C14B342}" type="parTrans" cxnId="{DABADDF5-7662-417E-8862-2B6F39344DD0}">
      <dgm:prSet/>
      <dgm:spPr/>
      <dgm:t>
        <a:bodyPr/>
        <a:lstStyle/>
        <a:p>
          <a:endParaRPr lang="en-US"/>
        </a:p>
      </dgm:t>
    </dgm:pt>
    <dgm:pt modelId="{9923AE53-EDE9-459C-A9E0-E5C207D16274}" type="sibTrans" cxnId="{DABADDF5-7662-417E-8862-2B6F39344DD0}">
      <dgm:prSet/>
      <dgm:spPr/>
      <dgm:t>
        <a:bodyPr/>
        <a:lstStyle/>
        <a:p>
          <a:endParaRPr lang="en-US"/>
        </a:p>
      </dgm:t>
    </dgm:pt>
    <dgm:pt modelId="{3909C237-E7C7-4825-BDF5-B4064654BE00}">
      <dgm:prSet custT="1"/>
      <dgm:spPr/>
      <dgm:t>
        <a:bodyPr/>
        <a:lstStyle/>
        <a:p>
          <a:r>
            <a:rPr lang="en-US" sz="1600" dirty="0"/>
            <a:t>Conduct regression analysis to model the relationship between attack types and targets, considering other variables.</a:t>
          </a:r>
        </a:p>
      </dgm:t>
    </dgm:pt>
    <dgm:pt modelId="{119D70B2-535F-4CCB-89CF-E9C8E7778504}" type="parTrans" cxnId="{D973A43A-C7A1-46D5-A26E-2A048B3AFF07}">
      <dgm:prSet/>
      <dgm:spPr/>
      <dgm:t>
        <a:bodyPr/>
        <a:lstStyle/>
        <a:p>
          <a:endParaRPr lang="en-US"/>
        </a:p>
      </dgm:t>
    </dgm:pt>
    <dgm:pt modelId="{8196D14E-402F-4229-BEC8-DE786308B72C}" type="sibTrans" cxnId="{D973A43A-C7A1-46D5-A26E-2A048B3AFF07}">
      <dgm:prSet/>
      <dgm:spPr/>
      <dgm:t>
        <a:bodyPr/>
        <a:lstStyle/>
        <a:p>
          <a:endParaRPr lang="en-US"/>
        </a:p>
      </dgm:t>
    </dgm:pt>
    <dgm:pt modelId="{7DA720AB-3876-4E2C-AD87-7DF39F18E8CD}">
      <dgm:prSet/>
      <dgm:spPr/>
      <dgm:t>
        <a:bodyPr/>
        <a:lstStyle/>
        <a:p>
          <a:r>
            <a:rPr lang="en-US"/>
            <a:t>5. Advanced Analytics</a:t>
          </a:r>
        </a:p>
      </dgm:t>
    </dgm:pt>
    <dgm:pt modelId="{766E3C75-7986-4243-9980-F81AFE3E1DFF}" type="parTrans" cxnId="{5C6FB98C-2AFB-494A-96FD-C21A11FA9A56}">
      <dgm:prSet/>
      <dgm:spPr/>
      <dgm:t>
        <a:bodyPr/>
        <a:lstStyle/>
        <a:p>
          <a:endParaRPr lang="en-US"/>
        </a:p>
      </dgm:t>
    </dgm:pt>
    <dgm:pt modelId="{B9A5E1FA-BC70-4531-B8A3-5AD582200A7C}" type="sibTrans" cxnId="{5C6FB98C-2AFB-494A-96FD-C21A11FA9A56}">
      <dgm:prSet/>
      <dgm:spPr/>
      <dgm:t>
        <a:bodyPr/>
        <a:lstStyle/>
        <a:p>
          <a:endParaRPr lang="en-US"/>
        </a:p>
      </dgm:t>
    </dgm:pt>
    <dgm:pt modelId="{B65B2740-9A49-4E40-95EE-51437749A93B}">
      <dgm:prSet custT="1"/>
      <dgm:spPr/>
      <dgm:t>
        <a:bodyPr/>
        <a:lstStyle/>
        <a:p>
          <a:r>
            <a:rPr lang="en-US" sz="1600" dirty="0"/>
            <a:t>Conduct cluster analysis to identify patterns in attack types and targets.</a:t>
          </a:r>
        </a:p>
      </dgm:t>
    </dgm:pt>
    <dgm:pt modelId="{7C638412-646A-4F31-95C0-1340AFA6E40E}" type="parTrans" cxnId="{5164B5DF-7DCA-4A11-BDEF-C5BFA8A41BEB}">
      <dgm:prSet/>
      <dgm:spPr/>
      <dgm:t>
        <a:bodyPr/>
        <a:lstStyle/>
        <a:p>
          <a:endParaRPr lang="en-US"/>
        </a:p>
      </dgm:t>
    </dgm:pt>
    <dgm:pt modelId="{5237DD6E-CC66-4198-9DEE-3F640495B43E}" type="sibTrans" cxnId="{5164B5DF-7DCA-4A11-BDEF-C5BFA8A41BEB}">
      <dgm:prSet/>
      <dgm:spPr/>
      <dgm:t>
        <a:bodyPr/>
        <a:lstStyle/>
        <a:p>
          <a:endParaRPr lang="en-US"/>
        </a:p>
      </dgm:t>
    </dgm:pt>
    <dgm:pt modelId="{2CB511AA-5FD1-44F3-AB63-4B0C1357CBEF}">
      <dgm:prSet custT="1"/>
      <dgm:spPr/>
      <dgm:t>
        <a:bodyPr/>
        <a:lstStyle/>
        <a:p>
          <a:r>
            <a:rPr lang="en-US" sz="1600" dirty="0"/>
            <a:t>Perform network analysis to examine relationships between terrorist groups, attack types, and targets.</a:t>
          </a:r>
        </a:p>
      </dgm:t>
    </dgm:pt>
    <dgm:pt modelId="{BA5F03D6-077B-4DB8-AAA9-81242296CDD9}" type="parTrans" cxnId="{84449F88-821B-40DA-AD4C-147AEC304004}">
      <dgm:prSet/>
      <dgm:spPr/>
      <dgm:t>
        <a:bodyPr/>
        <a:lstStyle/>
        <a:p>
          <a:endParaRPr lang="en-US"/>
        </a:p>
      </dgm:t>
    </dgm:pt>
    <dgm:pt modelId="{7FE870DD-70BE-483E-8F20-6729F37505AD}" type="sibTrans" cxnId="{84449F88-821B-40DA-AD4C-147AEC304004}">
      <dgm:prSet/>
      <dgm:spPr/>
      <dgm:t>
        <a:bodyPr/>
        <a:lstStyle/>
        <a:p>
          <a:endParaRPr lang="en-US"/>
        </a:p>
      </dgm:t>
    </dgm:pt>
    <dgm:pt modelId="{9EB50C0F-69E7-40B6-964A-F4581A7D56D6}">
      <dgm:prSet/>
      <dgm:spPr/>
      <dgm:t>
        <a:bodyPr/>
        <a:lstStyle/>
        <a:p>
          <a:r>
            <a:rPr lang="en-US"/>
            <a:t>6. Contextual Analysis</a:t>
          </a:r>
        </a:p>
      </dgm:t>
    </dgm:pt>
    <dgm:pt modelId="{9F14330E-A7DD-4E6C-9131-B5BE737C340C}" type="parTrans" cxnId="{87417DBA-BD3C-42B7-BEE1-B43CDA4F0C93}">
      <dgm:prSet/>
      <dgm:spPr/>
      <dgm:t>
        <a:bodyPr/>
        <a:lstStyle/>
        <a:p>
          <a:endParaRPr lang="en-US"/>
        </a:p>
      </dgm:t>
    </dgm:pt>
    <dgm:pt modelId="{27E03B5E-5FDE-433E-B323-3707967A0DF5}" type="sibTrans" cxnId="{87417DBA-BD3C-42B7-BEE1-B43CDA4F0C93}">
      <dgm:prSet/>
      <dgm:spPr/>
      <dgm:t>
        <a:bodyPr/>
        <a:lstStyle/>
        <a:p>
          <a:endParaRPr lang="en-US"/>
        </a:p>
      </dgm:t>
    </dgm:pt>
    <dgm:pt modelId="{7ECA31F9-2DA7-4323-9829-EE7556DE7E4F}">
      <dgm:prSet custT="1"/>
      <dgm:spPr/>
      <dgm:t>
        <a:bodyPr/>
        <a:lstStyle/>
        <a:p>
          <a:r>
            <a:rPr lang="en-US" sz="1600" dirty="0"/>
            <a:t>Review case studies and historical incidents to provide qualitative context to quantitative findings.</a:t>
          </a:r>
        </a:p>
      </dgm:t>
    </dgm:pt>
    <dgm:pt modelId="{90D4E677-35EF-4704-A7B0-5765CE79B1F6}" type="parTrans" cxnId="{8B84831D-04F1-4A4F-AC2E-003400BEAAEF}">
      <dgm:prSet/>
      <dgm:spPr/>
      <dgm:t>
        <a:bodyPr/>
        <a:lstStyle/>
        <a:p>
          <a:endParaRPr lang="en-US"/>
        </a:p>
      </dgm:t>
    </dgm:pt>
    <dgm:pt modelId="{739C6176-62E6-4A13-BD2A-3F3C99F15F32}" type="sibTrans" cxnId="{8B84831D-04F1-4A4F-AC2E-003400BEAAEF}">
      <dgm:prSet/>
      <dgm:spPr/>
      <dgm:t>
        <a:bodyPr/>
        <a:lstStyle/>
        <a:p>
          <a:endParaRPr lang="en-US"/>
        </a:p>
      </dgm:t>
    </dgm:pt>
    <dgm:pt modelId="{5948D007-D61D-4308-8631-86B8E4F84A66}">
      <dgm:prSet custT="1"/>
      <dgm:spPr/>
      <dgm:t>
        <a:bodyPr/>
        <a:lstStyle/>
        <a:p>
          <a:r>
            <a:rPr lang="en-US" sz="1600" dirty="0"/>
            <a:t>Conduct a literature review on terrorist tactics and target selection to support findings.</a:t>
          </a:r>
        </a:p>
      </dgm:t>
    </dgm:pt>
    <dgm:pt modelId="{7E789F0C-DC4F-4E93-8C51-F652BD6D2EE2}" type="parTrans" cxnId="{51C8893A-3AA3-4D45-A2C7-E3D4017301FD}">
      <dgm:prSet/>
      <dgm:spPr/>
      <dgm:t>
        <a:bodyPr/>
        <a:lstStyle/>
        <a:p>
          <a:endParaRPr lang="en-US"/>
        </a:p>
      </dgm:t>
    </dgm:pt>
    <dgm:pt modelId="{180DF9CD-3A3C-43C2-98E1-4F2E9F12F61F}" type="sibTrans" cxnId="{51C8893A-3AA3-4D45-A2C7-E3D4017301FD}">
      <dgm:prSet/>
      <dgm:spPr/>
      <dgm:t>
        <a:bodyPr/>
        <a:lstStyle/>
        <a:p>
          <a:endParaRPr lang="en-US"/>
        </a:p>
      </dgm:t>
    </dgm:pt>
    <dgm:pt modelId="{3D5A80AD-C858-4C18-9F90-85B1312CA1BD}">
      <dgm:prSet/>
      <dgm:spPr/>
      <dgm:t>
        <a:bodyPr/>
        <a:lstStyle/>
        <a:p>
          <a:r>
            <a:rPr lang="en-US"/>
            <a:t>7. Data Visualization</a:t>
          </a:r>
        </a:p>
      </dgm:t>
    </dgm:pt>
    <dgm:pt modelId="{70DAB9B4-58AD-42B8-9872-8ED69F4C6BBD}" type="parTrans" cxnId="{9849B13D-D43C-4425-A236-0F85FEDFFB6E}">
      <dgm:prSet/>
      <dgm:spPr/>
      <dgm:t>
        <a:bodyPr/>
        <a:lstStyle/>
        <a:p>
          <a:endParaRPr lang="en-US"/>
        </a:p>
      </dgm:t>
    </dgm:pt>
    <dgm:pt modelId="{DA4FC308-C9C2-4B63-AEFD-CFDEF96639F6}" type="sibTrans" cxnId="{9849B13D-D43C-4425-A236-0F85FEDFFB6E}">
      <dgm:prSet/>
      <dgm:spPr/>
      <dgm:t>
        <a:bodyPr/>
        <a:lstStyle/>
        <a:p>
          <a:endParaRPr lang="en-US"/>
        </a:p>
      </dgm:t>
    </dgm:pt>
    <dgm:pt modelId="{1C69793F-C12C-4E94-B035-B0AC69F2D0FA}">
      <dgm:prSet custT="1"/>
      <dgm:spPr/>
      <dgm:t>
        <a:bodyPr/>
        <a:lstStyle/>
        <a:p>
          <a:r>
            <a:rPr lang="en-US" sz="1600" dirty="0"/>
            <a:t>Create heat maps to show the geographic distribution of attack types and targets.</a:t>
          </a:r>
        </a:p>
      </dgm:t>
    </dgm:pt>
    <dgm:pt modelId="{EA709A2A-7831-41D3-87F1-59C799DA7C4C}" type="parTrans" cxnId="{ECEE51B4-52CB-4C6A-B295-07AA55C3212B}">
      <dgm:prSet/>
      <dgm:spPr/>
      <dgm:t>
        <a:bodyPr/>
        <a:lstStyle/>
        <a:p>
          <a:endParaRPr lang="en-US"/>
        </a:p>
      </dgm:t>
    </dgm:pt>
    <dgm:pt modelId="{4FF5FD2D-EB84-4CD9-8EAB-999E7E1C8FE6}" type="sibTrans" cxnId="{ECEE51B4-52CB-4C6A-B295-07AA55C3212B}">
      <dgm:prSet/>
      <dgm:spPr/>
      <dgm:t>
        <a:bodyPr/>
        <a:lstStyle/>
        <a:p>
          <a:endParaRPr lang="en-US"/>
        </a:p>
      </dgm:t>
    </dgm:pt>
    <dgm:pt modelId="{B310B89B-F77E-4BD6-89B9-D0828639CA16}">
      <dgm:prSet/>
      <dgm:spPr/>
      <dgm:t>
        <a:bodyPr/>
        <a:lstStyle/>
        <a:p>
          <a:r>
            <a:rPr lang="en-US" dirty="0"/>
            <a:t>8. Reporting</a:t>
          </a:r>
        </a:p>
      </dgm:t>
    </dgm:pt>
    <dgm:pt modelId="{99C1DF10-FB02-4AEB-A3E2-53242A62CF03}" type="parTrans" cxnId="{C759916B-4FC3-443B-B51C-0DD6AE0F4712}">
      <dgm:prSet/>
      <dgm:spPr/>
      <dgm:t>
        <a:bodyPr/>
        <a:lstStyle/>
        <a:p>
          <a:endParaRPr lang="en-US"/>
        </a:p>
      </dgm:t>
    </dgm:pt>
    <dgm:pt modelId="{2BD82217-7817-4001-A693-9E7B4BAE6453}" type="sibTrans" cxnId="{C759916B-4FC3-443B-B51C-0DD6AE0F4712}">
      <dgm:prSet/>
      <dgm:spPr/>
      <dgm:t>
        <a:bodyPr/>
        <a:lstStyle/>
        <a:p>
          <a:endParaRPr lang="en-US"/>
        </a:p>
      </dgm:t>
    </dgm:pt>
    <dgm:pt modelId="{C9D002AC-5503-471C-82EF-E77238E508EF}">
      <dgm:prSet custT="1"/>
      <dgm:spPr/>
      <dgm:t>
        <a:bodyPr/>
        <a:lstStyle/>
        <a:p>
          <a:r>
            <a:rPr lang="en-US" sz="1600" dirty="0"/>
            <a:t>Compile a comprehensive report detailing methodology, analysis, findings, and conclusions.</a:t>
          </a:r>
        </a:p>
      </dgm:t>
    </dgm:pt>
    <dgm:pt modelId="{B701F372-F681-4688-AD8D-6820FAE309A1}" type="parTrans" cxnId="{DD503E32-1214-46E0-80D2-D5DC5744B8EC}">
      <dgm:prSet/>
      <dgm:spPr/>
      <dgm:t>
        <a:bodyPr/>
        <a:lstStyle/>
        <a:p>
          <a:endParaRPr lang="en-US"/>
        </a:p>
      </dgm:t>
    </dgm:pt>
    <dgm:pt modelId="{4921096D-CF5D-4264-A149-F44E2F56A39F}" type="sibTrans" cxnId="{DD503E32-1214-46E0-80D2-D5DC5744B8EC}">
      <dgm:prSet/>
      <dgm:spPr/>
      <dgm:t>
        <a:bodyPr/>
        <a:lstStyle/>
        <a:p>
          <a:endParaRPr lang="en-US"/>
        </a:p>
      </dgm:t>
    </dgm:pt>
    <dgm:pt modelId="{AFA792AF-ADA6-49F7-89C5-9CE25782B127}">
      <dgm:prSet custT="1"/>
      <dgm:spPr/>
      <dgm:t>
        <a:bodyPr/>
        <a:lstStyle/>
        <a:p>
          <a:r>
            <a:rPr lang="en-US" sz="1600" dirty="0"/>
            <a:t>Develop interactive dashboards for stakeholders to explore data and findings.</a:t>
          </a:r>
        </a:p>
      </dgm:t>
    </dgm:pt>
    <dgm:pt modelId="{0EB107A9-E9AA-4764-B995-CA52200BBCBA}" type="parTrans" cxnId="{E3B62E7D-A53E-4F3A-948B-452BC63D6408}">
      <dgm:prSet/>
      <dgm:spPr/>
      <dgm:t>
        <a:bodyPr/>
        <a:lstStyle/>
        <a:p>
          <a:endParaRPr lang="en-US"/>
        </a:p>
      </dgm:t>
    </dgm:pt>
    <dgm:pt modelId="{D9487399-C40E-475E-85CA-86BFC861BA03}" type="sibTrans" cxnId="{E3B62E7D-A53E-4F3A-948B-452BC63D6408}">
      <dgm:prSet/>
      <dgm:spPr/>
      <dgm:t>
        <a:bodyPr/>
        <a:lstStyle/>
        <a:p>
          <a:endParaRPr lang="en-US"/>
        </a:p>
      </dgm:t>
    </dgm:pt>
    <dgm:pt modelId="{925138A1-0929-4137-959A-4F470C110CBB}">
      <dgm:prSet custT="1"/>
      <dgm:spPr/>
      <dgm:t>
        <a:bodyPr/>
        <a:lstStyle/>
        <a:p>
          <a:r>
            <a:rPr lang="en-US" sz="1600" dirty="0"/>
            <a:t>Prepare presentations to communicate findings to various audiences, including policymakers and researchers.</a:t>
          </a:r>
        </a:p>
      </dgm:t>
    </dgm:pt>
    <dgm:pt modelId="{0CCDE034-4D1B-4059-8F89-CCFA871EE0AC}" type="parTrans" cxnId="{744E8B11-C6C2-4302-9DE2-24EAC51282CA}">
      <dgm:prSet/>
      <dgm:spPr/>
      <dgm:t>
        <a:bodyPr/>
        <a:lstStyle/>
        <a:p>
          <a:endParaRPr lang="en-US"/>
        </a:p>
      </dgm:t>
    </dgm:pt>
    <dgm:pt modelId="{F12E70B5-E13B-4401-AE04-B2CA646DF6F8}" type="sibTrans" cxnId="{744E8B11-C6C2-4302-9DE2-24EAC51282CA}">
      <dgm:prSet/>
      <dgm:spPr/>
      <dgm:t>
        <a:bodyPr/>
        <a:lstStyle/>
        <a:p>
          <a:endParaRPr lang="en-US"/>
        </a:p>
      </dgm:t>
    </dgm:pt>
    <dgm:pt modelId="{9AD42EDB-FE3C-4880-9650-437CDAD4A3D9}">
      <dgm:prSet custT="1"/>
      <dgm:spPr/>
      <dgm:t>
        <a:bodyPr/>
        <a:lstStyle/>
        <a:p>
          <a:r>
            <a:rPr lang="en-US" sz="1600" dirty="0"/>
            <a:t>Use scatter plots and bar charts to visualize correlations and compare frequencies.</a:t>
          </a:r>
        </a:p>
      </dgm:t>
    </dgm:pt>
    <dgm:pt modelId="{8C0A27FC-E733-4890-ACDA-80DAD75C854D}" type="sibTrans" cxnId="{E590CCBD-58D8-4A68-9F29-D0F64EDFDD14}">
      <dgm:prSet/>
      <dgm:spPr/>
      <dgm:t>
        <a:bodyPr/>
        <a:lstStyle/>
        <a:p>
          <a:endParaRPr lang="en-US"/>
        </a:p>
      </dgm:t>
    </dgm:pt>
    <dgm:pt modelId="{94553719-2333-4AA1-92E7-DA8E01071FBC}" type="parTrans" cxnId="{E590CCBD-58D8-4A68-9F29-D0F64EDFDD14}">
      <dgm:prSet/>
      <dgm:spPr/>
      <dgm:t>
        <a:bodyPr/>
        <a:lstStyle/>
        <a:p>
          <a:endParaRPr lang="en-US"/>
        </a:p>
      </dgm:t>
    </dgm:pt>
    <dgm:pt modelId="{6C511171-8AF6-4DB2-9BC8-CB7E1FA56AE8}" type="pres">
      <dgm:prSet presAssocID="{8254A7A2-B66D-49E9-8203-A0BE87B2226C}" presName="Name0" presStyleCnt="0">
        <dgm:presLayoutVars>
          <dgm:dir/>
          <dgm:animLvl val="lvl"/>
          <dgm:resizeHandles val="exact"/>
        </dgm:presLayoutVars>
      </dgm:prSet>
      <dgm:spPr/>
    </dgm:pt>
    <dgm:pt modelId="{95445C70-F287-4F21-BD34-6B9D706AAEA3}" type="pres">
      <dgm:prSet presAssocID="{5B2C0AC1-C444-4BF3-A6BA-E18AEA30C93B}" presName="linNode" presStyleCnt="0"/>
      <dgm:spPr/>
    </dgm:pt>
    <dgm:pt modelId="{2BCB0DB1-4A3C-40F7-BAF4-751846A89C13}" type="pres">
      <dgm:prSet presAssocID="{5B2C0AC1-C444-4BF3-A6BA-E18AEA30C93B}" presName="parentText" presStyleLbl="node1" presStyleIdx="0" presStyleCnt="8">
        <dgm:presLayoutVars>
          <dgm:chMax val="1"/>
          <dgm:bulletEnabled val="1"/>
        </dgm:presLayoutVars>
      </dgm:prSet>
      <dgm:spPr/>
    </dgm:pt>
    <dgm:pt modelId="{6C4CD36F-9897-49F3-9E9B-3CF4DD2478B7}" type="pres">
      <dgm:prSet presAssocID="{5B2C0AC1-C444-4BF3-A6BA-E18AEA30C93B}" presName="descendantText" presStyleLbl="alignAccFollowNode1" presStyleIdx="0" presStyleCnt="8">
        <dgm:presLayoutVars>
          <dgm:bulletEnabled val="1"/>
        </dgm:presLayoutVars>
      </dgm:prSet>
      <dgm:spPr/>
    </dgm:pt>
    <dgm:pt modelId="{862C0138-E41B-44E2-BFFB-C862D00AED09}" type="pres">
      <dgm:prSet presAssocID="{E6C4AE93-7909-4B12-A64E-5A60435E12E4}" presName="sp" presStyleCnt="0"/>
      <dgm:spPr/>
    </dgm:pt>
    <dgm:pt modelId="{6E0040A6-5443-44C5-871D-2DE03C9C0592}" type="pres">
      <dgm:prSet presAssocID="{8EAA38F5-4A70-41BA-BAB4-CEE3C40EDB06}" presName="linNode" presStyleCnt="0"/>
      <dgm:spPr/>
    </dgm:pt>
    <dgm:pt modelId="{3D309F9A-CBB6-4649-B287-FBE5F15CC607}" type="pres">
      <dgm:prSet presAssocID="{8EAA38F5-4A70-41BA-BAB4-CEE3C40EDB06}" presName="parentText" presStyleLbl="node1" presStyleIdx="1" presStyleCnt="8">
        <dgm:presLayoutVars>
          <dgm:chMax val="1"/>
          <dgm:bulletEnabled val="1"/>
        </dgm:presLayoutVars>
      </dgm:prSet>
      <dgm:spPr/>
    </dgm:pt>
    <dgm:pt modelId="{EB44F329-6292-4651-AD93-D9F52736812E}" type="pres">
      <dgm:prSet presAssocID="{8EAA38F5-4A70-41BA-BAB4-CEE3C40EDB06}" presName="descendantText" presStyleLbl="alignAccFollowNode1" presStyleIdx="1" presStyleCnt="8">
        <dgm:presLayoutVars>
          <dgm:bulletEnabled val="1"/>
        </dgm:presLayoutVars>
      </dgm:prSet>
      <dgm:spPr/>
    </dgm:pt>
    <dgm:pt modelId="{8EF09CFD-314B-4695-9E22-FC0BB1B90E4A}" type="pres">
      <dgm:prSet presAssocID="{FA822958-3471-4F44-BD3F-718A0CFB39E0}" presName="sp" presStyleCnt="0"/>
      <dgm:spPr/>
    </dgm:pt>
    <dgm:pt modelId="{176543A0-EA9F-4650-975E-6477505CE64C}" type="pres">
      <dgm:prSet presAssocID="{3CDCA081-1660-47AE-B191-F00B1CE888AB}" presName="linNode" presStyleCnt="0"/>
      <dgm:spPr/>
    </dgm:pt>
    <dgm:pt modelId="{BEC28812-57EB-4C09-9B33-A9EAABF187EE}" type="pres">
      <dgm:prSet presAssocID="{3CDCA081-1660-47AE-B191-F00B1CE888AB}" presName="parentText" presStyleLbl="node1" presStyleIdx="2" presStyleCnt="8">
        <dgm:presLayoutVars>
          <dgm:chMax val="1"/>
          <dgm:bulletEnabled val="1"/>
        </dgm:presLayoutVars>
      </dgm:prSet>
      <dgm:spPr/>
    </dgm:pt>
    <dgm:pt modelId="{33CA5701-AA4F-4506-88AF-6BF796EF2E94}" type="pres">
      <dgm:prSet presAssocID="{3CDCA081-1660-47AE-B191-F00B1CE888AB}" presName="descendantText" presStyleLbl="alignAccFollowNode1" presStyleIdx="2" presStyleCnt="8">
        <dgm:presLayoutVars>
          <dgm:bulletEnabled val="1"/>
        </dgm:presLayoutVars>
      </dgm:prSet>
      <dgm:spPr/>
    </dgm:pt>
    <dgm:pt modelId="{7E949B06-5095-42F2-A2F2-91D67253BAA5}" type="pres">
      <dgm:prSet presAssocID="{602D1006-10AE-4283-B51C-81F1C1079E19}" presName="sp" presStyleCnt="0"/>
      <dgm:spPr/>
    </dgm:pt>
    <dgm:pt modelId="{6D65F0D2-DEE7-441E-8367-48185D43C486}" type="pres">
      <dgm:prSet presAssocID="{F5BF061A-B53A-4C3D-8671-DB0FDE6656B6}" presName="linNode" presStyleCnt="0"/>
      <dgm:spPr/>
    </dgm:pt>
    <dgm:pt modelId="{1F3DFB59-F6A1-4393-81FC-6B284382724A}" type="pres">
      <dgm:prSet presAssocID="{F5BF061A-B53A-4C3D-8671-DB0FDE6656B6}" presName="parentText" presStyleLbl="node1" presStyleIdx="3" presStyleCnt="8" custScaleY="126678">
        <dgm:presLayoutVars>
          <dgm:chMax val="1"/>
          <dgm:bulletEnabled val="1"/>
        </dgm:presLayoutVars>
      </dgm:prSet>
      <dgm:spPr/>
    </dgm:pt>
    <dgm:pt modelId="{CE907C20-0645-4AB6-97AA-27E8960F7F93}" type="pres">
      <dgm:prSet presAssocID="{F5BF061A-B53A-4C3D-8671-DB0FDE6656B6}" presName="descendantText" presStyleLbl="alignAccFollowNode1" presStyleIdx="3" presStyleCnt="8" custScaleY="129235">
        <dgm:presLayoutVars>
          <dgm:bulletEnabled val="1"/>
        </dgm:presLayoutVars>
      </dgm:prSet>
      <dgm:spPr/>
    </dgm:pt>
    <dgm:pt modelId="{517FBB68-F7D9-4348-A448-E8898B37555C}" type="pres">
      <dgm:prSet presAssocID="{CDC946C4-40CC-47F7-A30A-C51A8B6A6C60}" presName="sp" presStyleCnt="0"/>
      <dgm:spPr/>
    </dgm:pt>
    <dgm:pt modelId="{943CE91B-BEE7-46FC-8E54-4709EB3ECCE6}" type="pres">
      <dgm:prSet presAssocID="{7DA720AB-3876-4E2C-AD87-7DF39F18E8CD}" presName="linNode" presStyleCnt="0"/>
      <dgm:spPr/>
    </dgm:pt>
    <dgm:pt modelId="{F74AB58F-34B6-4F94-9D76-9C7DF0A7F111}" type="pres">
      <dgm:prSet presAssocID="{7DA720AB-3876-4E2C-AD87-7DF39F18E8CD}" presName="parentText" presStyleLbl="node1" presStyleIdx="4" presStyleCnt="8">
        <dgm:presLayoutVars>
          <dgm:chMax val="1"/>
          <dgm:bulletEnabled val="1"/>
        </dgm:presLayoutVars>
      </dgm:prSet>
      <dgm:spPr/>
    </dgm:pt>
    <dgm:pt modelId="{12F426A0-AB48-4DF0-A023-25692AF4E247}" type="pres">
      <dgm:prSet presAssocID="{7DA720AB-3876-4E2C-AD87-7DF39F18E8CD}" presName="descendantText" presStyleLbl="alignAccFollowNode1" presStyleIdx="4" presStyleCnt="8">
        <dgm:presLayoutVars>
          <dgm:bulletEnabled val="1"/>
        </dgm:presLayoutVars>
      </dgm:prSet>
      <dgm:spPr/>
    </dgm:pt>
    <dgm:pt modelId="{07558D81-132A-40A3-835D-5DC304F32CFA}" type="pres">
      <dgm:prSet presAssocID="{B9A5E1FA-BC70-4531-B8A3-5AD582200A7C}" presName="sp" presStyleCnt="0"/>
      <dgm:spPr/>
    </dgm:pt>
    <dgm:pt modelId="{AB36909B-CFE9-4FA9-9498-122A74FDED8C}" type="pres">
      <dgm:prSet presAssocID="{9EB50C0F-69E7-40B6-964A-F4581A7D56D6}" presName="linNode" presStyleCnt="0"/>
      <dgm:spPr/>
    </dgm:pt>
    <dgm:pt modelId="{5DF8544A-FE9E-4D6B-94EC-B005AF95DEBF}" type="pres">
      <dgm:prSet presAssocID="{9EB50C0F-69E7-40B6-964A-F4581A7D56D6}" presName="parentText" presStyleLbl="node1" presStyleIdx="5" presStyleCnt="8">
        <dgm:presLayoutVars>
          <dgm:chMax val="1"/>
          <dgm:bulletEnabled val="1"/>
        </dgm:presLayoutVars>
      </dgm:prSet>
      <dgm:spPr/>
    </dgm:pt>
    <dgm:pt modelId="{273D4A2C-F36F-43F1-B053-31A1DCCCEE6F}" type="pres">
      <dgm:prSet presAssocID="{9EB50C0F-69E7-40B6-964A-F4581A7D56D6}" presName="descendantText" presStyleLbl="alignAccFollowNode1" presStyleIdx="5" presStyleCnt="8">
        <dgm:presLayoutVars>
          <dgm:bulletEnabled val="1"/>
        </dgm:presLayoutVars>
      </dgm:prSet>
      <dgm:spPr/>
    </dgm:pt>
    <dgm:pt modelId="{049A1815-773A-4183-BE55-6F7B5F84E6EA}" type="pres">
      <dgm:prSet presAssocID="{27E03B5E-5FDE-433E-B323-3707967A0DF5}" presName="sp" presStyleCnt="0"/>
      <dgm:spPr/>
    </dgm:pt>
    <dgm:pt modelId="{3316DB5F-15F8-494B-9E81-658CEEDDF22B}" type="pres">
      <dgm:prSet presAssocID="{3D5A80AD-C858-4C18-9F90-85B1312CA1BD}" presName="linNode" presStyleCnt="0"/>
      <dgm:spPr/>
    </dgm:pt>
    <dgm:pt modelId="{42D44601-1EB0-445B-AE56-4FB7D79E1664}" type="pres">
      <dgm:prSet presAssocID="{3D5A80AD-C858-4C18-9F90-85B1312CA1BD}" presName="parentText" presStyleLbl="node1" presStyleIdx="6" presStyleCnt="8">
        <dgm:presLayoutVars>
          <dgm:chMax val="1"/>
          <dgm:bulletEnabled val="1"/>
        </dgm:presLayoutVars>
      </dgm:prSet>
      <dgm:spPr/>
    </dgm:pt>
    <dgm:pt modelId="{B4E7EAB9-0393-42E9-BB6F-2378274F1247}" type="pres">
      <dgm:prSet presAssocID="{3D5A80AD-C858-4C18-9F90-85B1312CA1BD}" presName="descendantText" presStyleLbl="alignAccFollowNode1" presStyleIdx="6" presStyleCnt="8">
        <dgm:presLayoutVars>
          <dgm:bulletEnabled val="1"/>
        </dgm:presLayoutVars>
      </dgm:prSet>
      <dgm:spPr/>
    </dgm:pt>
    <dgm:pt modelId="{D3399595-3FDA-4575-9ACD-2F6FC0B6FA20}" type="pres">
      <dgm:prSet presAssocID="{DA4FC308-C9C2-4B63-AEFD-CFDEF96639F6}" presName="sp" presStyleCnt="0"/>
      <dgm:spPr/>
    </dgm:pt>
    <dgm:pt modelId="{246CFC06-91FD-4711-9091-4F64C09665A3}" type="pres">
      <dgm:prSet presAssocID="{B310B89B-F77E-4BD6-89B9-D0828639CA16}" presName="linNode" presStyleCnt="0"/>
      <dgm:spPr/>
    </dgm:pt>
    <dgm:pt modelId="{ADB572C1-D4A2-44CE-83A9-1EEF0B696772}" type="pres">
      <dgm:prSet presAssocID="{B310B89B-F77E-4BD6-89B9-D0828639CA16}" presName="parentText" presStyleLbl="node1" presStyleIdx="7" presStyleCnt="8" custScaleY="130477">
        <dgm:presLayoutVars>
          <dgm:chMax val="1"/>
          <dgm:bulletEnabled val="1"/>
        </dgm:presLayoutVars>
      </dgm:prSet>
      <dgm:spPr/>
    </dgm:pt>
    <dgm:pt modelId="{1BAEC3D7-D089-4911-80F4-87A26BDED6F9}" type="pres">
      <dgm:prSet presAssocID="{B310B89B-F77E-4BD6-89B9-D0828639CA16}" presName="descendantText" presStyleLbl="alignAccFollowNode1" presStyleIdx="7" presStyleCnt="8" custScaleY="131182">
        <dgm:presLayoutVars>
          <dgm:bulletEnabled val="1"/>
        </dgm:presLayoutVars>
      </dgm:prSet>
      <dgm:spPr/>
    </dgm:pt>
  </dgm:ptLst>
  <dgm:cxnLst>
    <dgm:cxn modelId="{87E57F01-98C7-4AF7-A9AC-70248CA6B187}" srcId="{5B2C0AC1-C444-4BF3-A6BA-E18AEA30C93B}" destId="{AC5360AB-52C1-416F-AC5F-08374185F5DE}" srcOrd="1" destOrd="0" parTransId="{83D02E98-5C75-4053-96B9-C0AE64D9D4F7}" sibTransId="{0E68236D-90C0-4407-BA58-9782AB71E7E1}"/>
    <dgm:cxn modelId="{26EA5504-527C-4C22-B265-70C927F0232F}" type="presOf" srcId="{8254A7A2-B66D-49E9-8203-A0BE87B2226C}" destId="{6C511171-8AF6-4DB2-9BC8-CB7E1FA56AE8}" srcOrd="0" destOrd="0" presId="urn:microsoft.com/office/officeart/2005/8/layout/vList5"/>
    <dgm:cxn modelId="{0B41E10A-EA04-414D-BDBC-1BE86C1A2395}" type="presOf" srcId="{AFA792AF-ADA6-49F7-89C5-9CE25782B127}" destId="{1BAEC3D7-D089-4911-80F4-87A26BDED6F9}" srcOrd="0" destOrd="1" presId="urn:microsoft.com/office/officeart/2005/8/layout/vList5"/>
    <dgm:cxn modelId="{D0B2F810-C182-42D4-8513-12D1BF57A939}" type="presOf" srcId="{9AD42EDB-FE3C-4880-9650-437CDAD4A3D9}" destId="{B4E7EAB9-0393-42E9-BB6F-2378274F1247}" srcOrd="0" destOrd="1" presId="urn:microsoft.com/office/officeart/2005/8/layout/vList5"/>
    <dgm:cxn modelId="{744E8B11-C6C2-4302-9DE2-24EAC51282CA}" srcId="{B310B89B-F77E-4BD6-89B9-D0828639CA16}" destId="{925138A1-0929-4137-959A-4F470C110CBB}" srcOrd="2" destOrd="0" parTransId="{0CCDE034-4D1B-4059-8F89-CCFA871EE0AC}" sibTransId="{F12E70B5-E13B-4401-AE04-B2CA646DF6F8}"/>
    <dgm:cxn modelId="{8B84831D-04F1-4A4F-AC2E-003400BEAAEF}" srcId="{9EB50C0F-69E7-40B6-964A-F4581A7D56D6}" destId="{7ECA31F9-2DA7-4323-9829-EE7556DE7E4F}" srcOrd="0" destOrd="0" parTransId="{90D4E677-35EF-4704-A7B0-5765CE79B1F6}" sibTransId="{739C6176-62E6-4A13-BD2A-3F3C99F15F32}"/>
    <dgm:cxn modelId="{BF6AB620-84B9-460A-A558-CB7A5F90C1E1}" type="presOf" srcId="{3D5A80AD-C858-4C18-9F90-85B1312CA1BD}" destId="{42D44601-1EB0-445B-AE56-4FB7D79E1664}" srcOrd="0" destOrd="0" presId="urn:microsoft.com/office/officeart/2005/8/layout/vList5"/>
    <dgm:cxn modelId="{0B846425-C03B-42DC-B67B-47060841C8B2}" srcId="{5B2C0AC1-C444-4BF3-A6BA-E18AEA30C93B}" destId="{2468A85A-950E-40DC-87EE-208765DAE8B5}" srcOrd="0" destOrd="0" parTransId="{848FCDED-0A4E-4A32-BBD7-0DCB3D6457A5}" sibTransId="{13E8A50F-174A-4135-A8C4-C98E38F111C4}"/>
    <dgm:cxn modelId="{DD503E32-1214-46E0-80D2-D5DC5744B8EC}" srcId="{B310B89B-F77E-4BD6-89B9-D0828639CA16}" destId="{C9D002AC-5503-471C-82EF-E77238E508EF}" srcOrd="0" destOrd="0" parTransId="{B701F372-F681-4688-AD8D-6820FAE309A1}" sibTransId="{4921096D-CF5D-4264-A149-F44E2F56A39F}"/>
    <dgm:cxn modelId="{AED06238-AF77-476A-8720-2B0C277219CB}" type="presOf" srcId="{2468A85A-950E-40DC-87EE-208765DAE8B5}" destId="{6C4CD36F-9897-49F3-9E9B-3CF4DD2478B7}" srcOrd="0" destOrd="0" presId="urn:microsoft.com/office/officeart/2005/8/layout/vList5"/>
    <dgm:cxn modelId="{AF1BED38-9648-4D88-84AF-F4CCD86CE88E}" type="presOf" srcId="{1B723549-4B81-4A4B-87E8-DC81B74891F6}" destId="{EB44F329-6292-4651-AD93-D9F52736812E}" srcOrd="0" destOrd="0" presId="urn:microsoft.com/office/officeart/2005/8/layout/vList5"/>
    <dgm:cxn modelId="{51C8893A-3AA3-4D45-A2C7-E3D4017301FD}" srcId="{9EB50C0F-69E7-40B6-964A-F4581A7D56D6}" destId="{5948D007-D61D-4308-8631-86B8E4F84A66}" srcOrd="1" destOrd="0" parTransId="{7E789F0C-DC4F-4E93-8C51-F652BD6D2EE2}" sibTransId="{180DF9CD-3A3C-43C2-98E1-4F2E9F12F61F}"/>
    <dgm:cxn modelId="{D973A43A-C7A1-46D5-A26E-2A048B3AFF07}" srcId="{F5BF061A-B53A-4C3D-8671-DB0FDE6656B6}" destId="{3909C237-E7C7-4825-BDF5-B4064654BE00}" srcOrd="1" destOrd="0" parTransId="{119D70B2-535F-4CCB-89CF-E9C8E7778504}" sibTransId="{8196D14E-402F-4229-BEC8-DE786308B72C}"/>
    <dgm:cxn modelId="{9849B13D-D43C-4425-A236-0F85FEDFFB6E}" srcId="{8254A7A2-B66D-49E9-8203-A0BE87B2226C}" destId="{3D5A80AD-C858-4C18-9F90-85B1312CA1BD}" srcOrd="6" destOrd="0" parTransId="{70DAB9B4-58AD-42B8-9872-8ED69F4C6BBD}" sibTransId="{DA4FC308-C9C2-4B63-AEFD-CFDEF96639F6}"/>
    <dgm:cxn modelId="{F789EA4A-2D19-4727-A81F-CCB25F75B0C7}" type="presOf" srcId="{2CB511AA-5FD1-44F3-AB63-4B0C1357CBEF}" destId="{12F426A0-AB48-4DF0-A023-25692AF4E247}" srcOrd="0" destOrd="1" presId="urn:microsoft.com/office/officeart/2005/8/layout/vList5"/>
    <dgm:cxn modelId="{C759916B-4FC3-443B-B51C-0DD6AE0F4712}" srcId="{8254A7A2-B66D-49E9-8203-A0BE87B2226C}" destId="{B310B89B-F77E-4BD6-89B9-D0828639CA16}" srcOrd="7" destOrd="0" parTransId="{99C1DF10-FB02-4AEB-A3E2-53242A62CF03}" sibTransId="{2BD82217-7817-4001-A693-9E7B4BAE6453}"/>
    <dgm:cxn modelId="{7020934C-8CE2-410F-8F28-628C9D8CEB2D}" type="presOf" srcId="{AC5360AB-52C1-416F-AC5F-08374185F5DE}" destId="{6C4CD36F-9897-49F3-9E9B-3CF4DD2478B7}" srcOrd="0" destOrd="1" presId="urn:microsoft.com/office/officeart/2005/8/layout/vList5"/>
    <dgm:cxn modelId="{B9BFB44D-773D-4D78-9BA5-7416E905D3C9}" srcId="{8254A7A2-B66D-49E9-8203-A0BE87B2226C}" destId="{5B2C0AC1-C444-4BF3-A6BA-E18AEA30C93B}" srcOrd="0" destOrd="0" parTransId="{F5D8A67A-B521-450E-823D-D00D4C3990AF}" sibTransId="{E6C4AE93-7909-4B12-A64E-5A60435E12E4}"/>
    <dgm:cxn modelId="{75BC7653-50E4-4400-AC07-9EC6F8C357D9}" type="presOf" srcId="{B2D4E581-B2BD-49AA-9C24-9C481E6FB8A9}" destId="{CE907C20-0645-4AB6-97AA-27E8960F7F93}" srcOrd="0" destOrd="0" presId="urn:microsoft.com/office/officeart/2005/8/layout/vList5"/>
    <dgm:cxn modelId="{36996C58-DFC2-4353-B26F-D3CF06CEF69E}" type="presOf" srcId="{62FA0609-F598-4A71-883B-D777DBF52A99}" destId="{EB44F329-6292-4651-AD93-D9F52736812E}" srcOrd="0" destOrd="1" presId="urn:microsoft.com/office/officeart/2005/8/layout/vList5"/>
    <dgm:cxn modelId="{E3B62E7D-A53E-4F3A-948B-452BC63D6408}" srcId="{B310B89B-F77E-4BD6-89B9-D0828639CA16}" destId="{AFA792AF-ADA6-49F7-89C5-9CE25782B127}" srcOrd="1" destOrd="0" parTransId="{0EB107A9-E9AA-4764-B995-CA52200BBCBA}" sibTransId="{D9487399-C40E-475E-85CA-86BFC861BA03}"/>
    <dgm:cxn modelId="{BA4D8A7F-9DB6-4204-83C9-BDA1595B662E}" type="presOf" srcId="{3909C237-E7C7-4825-BDF5-B4064654BE00}" destId="{CE907C20-0645-4AB6-97AA-27E8960F7F93}" srcOrd="0" destOrd="1" presId="urn:microsoft.com/office/officeart/2005/8/layout/vList5"/>
    <dgm:cxn modelId="{640B3E80-6884-4CC8-9E6F-FF8AEB59409A}" type="presOf" srcId="{7ECA31F9-2DA7-4323-9829-EE7556DE7E4F}" destId="{273D4A2C-F36F-43F1-B053-31A1DCCCEE6F}" srcOrd="0" destOrd="0" presId="urn:microsoft.com/office/officeart/2005/8/layout/vList5"/>
    <dgm:cxn modelId="{5A673A84-5116-4342-809F-F4D2A8BE782B}" type="presOf" srcId="{8EAA38F5-4A70-41BA-BAB4-CEE3C40EDB06}" destId="{3D309F9A-CBB6-4649-B287-FBE5F15CC607}" srcOrd="0" destOrd="0" presId="urn:microsoft.com/office/officeart/2005/8/layout/vList5"/>
    <dgm:cxn modelId="{7D2B2087-A991-4480-8A56-B7B9D349C723}" srcId="{8254A7A2-B66D-49E9-8203-A0BE87B2226C}" destId="{F5BF061A-B53A-4C3D-8671-DB0FDE6656B6}" srcOrd="3" destOrd="0" parTransId="{6763F2EF-0F66-4255-9E75-8987BDDEBD2A}" sibTransId="{CDC946C4-40CC-47F7-A30A-C51A8B6A6C60}"/>
    <dgm:cxn modelId="{A62F4D88-AF0A-444A-8871-230F9E3A9E52}" type="presOf" srcId="{925138A1-0929-4137-959A-4F470C110CBB}" destId="{1BAEC3D7-D089-4911-80F4-87A26BDED6F9}" srcOrd="0" destOrd="2" presId="urn:microsoft.com/office/officeart/2005/8/layout/vList5"/>
    <dgm:cxn modelId="{84449F88-821B-40DA-AD4C-147AEC304004}" srcId="{7DA720AB-3876-4E2C-AD87-7DF39F18E8CD}" destId="{2CB511AA-5FD1-44F3-AB63-4B0C1357CBEF}" srcOrd="1" destOrd="0" parTransId="{BA5F03D6-077B-4DB8-AAA9-81242296CDD9}" sibTransId="{7FE870DD-70BE-483E-8F20-6729F37505AD}"/>
    <dgm:cxn modelId="{5C6FB98C-2AFB-494A-96FD-C21A11FA9A56}" srcId="{8254A7A2-B66D-49E9-8203-A0BE87B2226C}" destId="{7DA720AB-3876-4E2C-AD87-7DF39F18E8CD}" srcOrd="4" destOrd="0" parTransId="{766E3C75-7986-4243-9980-F81AFE3E1DFF}" sibTransId="{B9A5E1FA-BC70-4531-B8A3-5AD582200A7C}"/>
    <dgm:cxn modelId="{989F089E-48B2-4CED-AA8D-CC35460396EB}" type="presOf" srcId="{7DA720AB-3876-4E2C-AD87-7DF39F18E8CD}" destId="{F74AB58F-34B6-4F94-9D76-9C7DF0A7F111}" srcOrd="0" destOrd="0" presId="urn:microsoft.com/office/officeart/2005/8/layout/vList5"/>
    <dgm:cxn modelId="{CBB912A4-E805-4953-B8AA-9DFF0AF9E68C}" type="presOf" srcId="{B310B89B-F77E-4BD6-89B9-D0828639CA16}" destId="{ADB572C1-D4A2-44CE-83A9-1EEF0B696772}" srcOrd="0" destOrd="0" presId="urn:microsoft.com/office/officeart/2005/8/layout/vList5"/>
    <dgm:cxn modelId="{78F107A5-2B0E-4CF0-A69E-8ECF975E10A4}" srcId="{8254A7A2-B66D-49E9-8203-A0BE87B2226C}" destId="{3CDCA081-1660-47AE-B191-F00B1CE888AB}" srcOrd="2" destOrd="0" parTransId="{7A31E225-DE5E-47BF-82CA-FC5344E1F363}" sibTransId="{602D1006-10AE-4283-B51C-81F1C1079E19}"/>
    <dgm:cxn modelId="{89146AB4-57B4-479D-9C61-556910C5ED42}" srcId="{8EAA38F5-4A70-41BA-BAB4-CEE3C40EDB06}" destId="{62FA0609-F598-4A71-883B-D777DBF52A99}" srcOrd="1" destOrd="0" parTransId="{6DB3DF6D-DFAA-4539-8E47-C25AC7729D28}" sibTransId="{88883A19-D95F-48D6-B871-DEEBB002E6B2}"/>
    <dgm:cxn modelId="{ECEE51B4-52CB-4C6A-B295-07AA55C3212B}" srcId="{3D5A80AD-C858-4C18-9F90-85B1312CA1BD}" destId="{1C69793F-C12C-4E94-B035-B0AC69F2D0FA}" srcOrd="0" destOrd="0" parTransId="{EA709A2A-7831-41D3-87F1-59C799DA7C4C}" sibTransId="{4FF5FD2D-EB84-4CD9-8EAB-999E7E1C8FE6}"/>
    <dgm:cxn modelId="{87417DBA-BD3C-42B7-BEE1-B43CDA4F0C93}" srcId="{8254A7A2-B66D-49E9-8203-A0BE87B2226C}" destId="{9EB50C0F-69E7-40B6-964A-F4581A7D56D6}" srcOrd="5" destOrd="0" parTransId="{9F14330E-A7DD-4E6C-9131-B5BE737C340C}" sibTransId="{27E03B5E-5FDE-433E-B323-3707967A0DF5}"/>
    <dgm:cxn modelId="{708AC8BB-49C5-4011-A449-BD6DC4B50296}" type="presOf" srcId="{F5BF061A-B53A-4C3D-8671-DB0FDE6656B6}" destId="{1F3DFB59-F6A1-4393-81FC-6B284382724A}" srcOrd="0" destOrd="0" presId="urn:microsoft.com/office/officeart/2005/8/layout/vList5"/>
    <dgm:cxn modelId="{E590CCBD-58D8-4A68-9F29-D0F64EDFDD14}" srcId="{3D5A80AD-C858-4C18-9F90-85B1312CA1BD}" destId="{9AD42EDB-FE3C-4880-9650-437CDAD4A3D9}" srcOrd="1" destOrd="0" parTransId="{94553719-2333-4AA1-92E7-DA8E01071FBC}" sibTransId="{8C0A27FC-E733-4890-ACDA-80DAD75C854D}"/>
    <dgm:cxn modelId="{5F3C3AC0-7097-4F58-983D-0C891D3D855C}" srcId="{8EAA38F5-4A70-41BA-BAB4-CEE3C40EDB06}" destId="{1B723549-4B81-4A4B-87E8-DC81B74891F6}" srcOrd="0" destOrd="0" parTransId="{A8C3FAD2-88F3-4FFD-9625-4AA9E12B25B0}" sibTransId="{61403217-68F8-40EF-AE52-A5169DD03AF5}"/>
    <dgm:cxn modelId="{E99330C1-F70E-4E50-8B73-F83AC070770E}" type="presOf" srcId="{B151F74A-624D-4D06-BE23-8CFE6C1F5ACC}" destId="{33CA5701-AA4F-4506-88AF-6BF796EF2E94}" srcOrd="0" destOrd="0" presId="urn:microsoft.com/office/officeart/2005/8/layout/vList5"/>
    <dgm:cxn modelId="{310E8AC4-04EE-416D-9BCF-90DEC840DF52}" type="presOf" srcId="{6F6AE04A-3494-473A-8696-038A89509DE4}" destId="{33CA5701-AA4F-4506-88AF-6BF796EF2E94}" srcOrd="0" destOrd="1" presId="urn:microsoft.com/office/officeart/2005/8/layout/vList5"/>
    <dgm:cxn modelId="{2F41A4D9-E6B1-409D-B346-0103EC8F165C}" srcId="{3CDCA081-1660-47AE-B191-F00B1CE888AB}" destId="{B151F74A-624D-4D06-BE23-8CFE6C1F5ACC}" srcOrd="0" destOrd="0" parTransId="{A9A90695-9E90-4863-BE64-E11486BC4EF7}" sibTransId="{63FC6233-4FFD-4914-BB2D-98E16DDA3E94}"/>
    <dgm:cxn modelId="{2021DEDB-FEAF-4D04-8717-E1B6D1898A33}" type="presOf" srcId="{3CDCA081-1660-47AE-B191-F00B1CE888AB}" destId="{BEC28812-57EB-4C09-9B33-A9EAABF187EE}" srcOrd="0" destOrd="0" presId="urn:microsoft.com/office/officeart/2005/8/layout/vList5"/>
    <dgm:cxn modelId="{4825AFDE-CECA-45F7-8C95-1938F196F326}" type="presOf" srcId="{5B2C0AC1-C444-4BF3-A6BA-E18AEA30C93B}" destId="{2BCB0DB1-4A3C-40F7-BAF4-751846A89C13}" srcOrd="0" destOrd="0" presId="urn:microsoft.com/office/officeart/2005/8/layout/vList5"/>
    <dgm:cxn modelId="{5164B5DF-7DCA-4A11-BDEF-C5BFA8A41BEB}" srcId="{7DA720AB-3876-4E2C-AD87-7DF39F18E8CD}" destId="{B65B2740-9A49-4E40-95EE-51437749A93B}" srcOrd="0" destOrd="0" parTransId="{7C638412-646A-4F31-95C0-1340AFA6E40E}" sibTransId="{5237DD6E-CC66-4198-9DEE-3F640495B43E}"/>
    <dgm:cxn modelId="{636D3FE2-257C-4950-8092-BF4D22FDA6DC}" type="presOf" srcId="{9EB50C0F-69E7-40B6-964A-F4581A7D56D6}" destId="{5DF8544A-FE9E-4D6B-94EC-B005AF95DEBF}" srcOrd="0" destOrd="0" presId="urn:microsoft.com/office/officeart/2005/8/layout/vList5"/>
    <dgm:cxn modelId="{415626E7-1241-4E5A-BCCE-B9D04AC31D4D}" srcId="{8254A7A2-B66D-49E9-8203-A0BE87B2226C}" destId="{8EAA38F5-4A70-41BA-BAB4-CEE3C40EDB06}" srcOrd="1" destOrd="0" parTransId="{173A8B26-722E-4FFB-8954-7677221E066A}" sibTransId="{FA822958-3471-4F44-BD3F-718A0CFB39E0}"/>
    <dgm:cxn modelId="{D4C451EC-6D57-470F-825E-94B62E26BC8F}" type="presOf" srcId="{B65B2740-9A49-4E40-95EE-51437749A93B}" destId="{12F426A0-AB48-4DF0-A023-25692AF4E247}" srcOrd="0" destOrd="0" presId="urn:microsoft.com/office/officeart/2005/8/layout/vList5"/>
    <dgm:cxn modelId="{8CEB3EEE-A671-453B-8F62-28DF0CD20A4C}" type="presOf" srcId="{C9D002AC-5503-471C-82EF-E77238E508EF}" destId="{1BAEC3D7-D089-4911-80F4-87A26BDED6F9}" srcOrd="0" destOrd="0" presId="urn:microsoft.com/office/officeart/2005/8/layout/vList5"/>
    <dgm:cxn modelId="{176459F0-6136-40E3-BFDC-647379EC1403}" srcId="{3CDCA081-1660-47AE-B191-F00B1CE888AB}" destId="{6F6AE04A-3494-473A-8696-038A89509DE4}" srcOrd="1" destOrd="0" parTransId="{545009E4-A947-4BEE-84F7-EE9F7070FC1C}" sibTransId="{279C9AF0-DC3F-4FFE-9AB9-62C398028AAE}"/>
    <dgm:cxn modelId="{7500C1F1-C109-4AD9-9CA5-7182F960F868}" type="presOf" srcId="{1C69793F-C12C-4E94-B035-B0AC69F2D0FA}" destId="{B4E7EAB9-0393-42E9-BB6F-2378274F1247}" srcOrd="0" destOrd="0" presId="urn:microsoft.com/office/officeart/2005/8/layout/vList5"/>
    <dgm:cxn modelId="{DABADDF5-7662-417E-8862-2B6F39344DD0}" srcId="{F5BF061A-B53A-4C3D-8671-DB0FDE6656B6}" destId="{B2D4E581-B2BD-49AA-9C24-9C481E6FB8A9}" srcOrd="0" destOrd="0" parTransId="{50986D8E-9A8F-4227-BAF8-1EB72C14B342}" sibTransId="{9923AE53-EDE9-459C-A9E0-E5C207D16274}"/>
    <dgm:cxn modelId="{31B070FA-35B4-4B86-9720-EB5EE5437157}" type="presOf" srcId="{5948D007-D61D-4308-8631-86B8E4F84A66}" destId="{273D4A2C-F36F-43F1-B053-31A1DCCCEE6F}" srcOrd="0" destOrd="1" presId="urn:microsoft.com/office/officeart/2005/8/layout/vList5"/>
    <dgm:cxn modelId="{F4F3C229-2898-41E7-ABA3-708EBB1727DC}" type="presParOf" srcId="{6C511171-8AF6-4DB2-9BC8-CB7E1FA56AE8}" destId="{95445C70-F287-4F21-BD34-6B9D706AAEA3}" srcOrd="0" destOrd="0" presId="urn:microsoft.com/office/officeart/2005/8/layout/vList5"/>
    <dgm:cxn modelId="{54F3F9CC-BCBF-4404-95F9-C7DBBCEAA860}" type="presParOf" srcId="{95445C70-F287-4F21-BD34-6B9D706AAEA3}" destId="{2BCB0DB1-4A3C-40F7-BAF4-751846A89C13}" srcOrd="0" destOrd="0" presId="urn:microsoft.com/office/officeart/2005/8/layout/vList5"/>
    <dgm:cxn modelId="{5CA252E4-E01C-4B91-AADA-9B4FAFF45C1E}" type="presParOf" srcId="{95445C70-F287-4F21-BD34-6B9D706AAEA3}" destId="{6C4CD36F-9897-49F3-9E9B-3CF4DD2478B7}" srcOrd="1" destOrd="0" presId="urn:microsoft.com/office/officeart/2005/8/layout/vList5"/>
    <dgm:cxn modelId="{D02E22B4-9500-4D1D-9C98-A127EA72CED0}" type="presParOf" srcId="{6C511171-8AF6-4DB2-9BC8-CB7E1FA56AE8}" destId="{862C0138-E41B-44E2-BFFB-C862D00AED09}" srcOrd="1" destOrd="0" presId="urn:microsoft.com/office/officeart/2005/8/layout/vList5"/>
    <dgm:cxn modelId="{410CB342-47E6-47F6-BB3E-D686606D8C21}" type="presParOf" srcId="{6C511171-8AF6-4DB2-9BC8-CB7E1FA56AE8}" destId="{6E0040A6-5443-44C5-871D-2DE03C9C0592}" srcOrd="2" destOrd="0" presId="urn:microsoft.com/office/officeart/2005/8/layout/vList5"/>
    <dgm:cxn modelId="{1B5D3D3F-109C-43FC-912F-7EF611D7AF91}" type="presParOf" srcId="{6E0040A6-5443-44C5-871D-2DE03C9C0592}" destId="{3D309F9A-CBB6-4649-B287-FBE5F15CC607}" srcOrd="0" destOrd="0" presId="urn:microsoft.com/office/officeart/2005/8/layout/vList5"/>
    <dgm:cxn modelId="{8D83B672-3F39-4E29-874A-B3CC5E292EC0}" type="presParOf" srcId="{6E0040A6-5443-44C5-871D-2DE03C9C0592}" destId="{EB44F329-6292-4651-AD93-D9F52736812E}" srcOrd="1" destOrd="0" presId="urn:microsoft.com/office/officeart/2005/8/layout/vList5"/>
    <dgm:cxn modelId="{E46AACE7-16F8-4FF4-AFA7-3EEE232F0FFC}" type="presParOf" srcId="{6C511171-8AF6-4DB2-9BC8-CB7E1FA56AE8}" destId="{8EF09CFD-314B-4695-9E22-FC0BB1B90E4A}" srcOrd="3" destOrd="0" presId="urn:microsoft.com/office/officeart/2005/8/layout/vList5"/>
    <dgm:cxn modelId="{814D5035-FA73-429D-B5CD-FB2FC543527F}" type="presParOf" srcId="{6C511171-8AF6-4DB2-9BC8-CB7E1FA56AE8}" destId="{176543A0-EA9F-4650-975E-6477505CE64C}" srcOrd="4" destOrd="0" presId="urn:microsoft.com/office/officeart/2005/8/layout/vList5"/>
    <dgm:cxn modelId="{071520F3-7657-4D28-ACEC-DF7F78CFB9D4}" type="presParOf" srcId="{176543A0-EA9F-4650-975E-6477505CE64C}" destId="{BEC28812-57EB-4C09-9B33-A9EAABF187EE}" srcOrd="0" destOrd="0" presId="urn:microsoft.com/office/officeart/2005/8/layout/vList5"/>
    <dgm:cxn modelId="{1D4D267F-B0D8-4F83-B1F3-7E4A8848A630}" type="presParOf" srcId="{176543A0-EA9F-4650-975E-6477505CE64C}" destId="{33CA5701-AA4F-4506-88AF-6BF796EF2E94}" srcOrd="1" destOrd="0" presId="urn:microsoft.com/office/officeart/2005/8/layout/vList5"/>
    <dgm:cxn modelId="{8D5AB102-9B88-4070-A2BB-13C89DCFFD36}" type="presParOf" srcId="{6C511171-8AF6-4DB2-9BC8-CB7E1FA56AE8}" destId="{7E949B06-5095-42F2-A2F2-91D67253BAA5}" srcOrd="5" destOrd="0" presId="urn:microsoft.com/office/officeart/2005/8/layout/vList5"/>
    <dgm:cxn modelId="{B1AEE522-A865-4F79-B389-89E969267741}" type="presParOf" srcId="{6C511171-8AF6-4DB2-9BC8-CB7E1FA56AE8}" destId="{6D65F0D2-DEE7-441E-8367-48185D43C486}" srcOrd="6" destOrd="0" presId="urn:microsoft.com/office/officeart/2005/8/layout/vList5"/>
    <dgm:cxn modelId="{154B0B6F-61BD-49C3-A826-40C97A6DB816}" type="presParOf" srcId="{6D65F0D2-DEE7-441E-8367-48185D43C486}" destId="{1F3DFB59-F6A1-4393-81FC-6B284382724A}" srcOrd="0" destOrd="0" presId="urn:microsoft.com/office/officeart/2005/8/layout/vList5"/>
    <dgm:cxn modelId="{A623DD30-1FC2-486A-B9F3-83DA1D4677B5}" type="presParOf" srcId="{6D65F0D2-DEE7-441E-8367-48185D43C486}" destId="{CE907C20-0645-4AB6-97AA-27E8960F7F93}" srcOrd="1" destOrd="0" presId="urn:microsoft.com/office/officeart/2005/8/layout/vList5"/>
    <dgm:cxn modelId="{E8DBA9BC-2617-4AB6-B408-455AB0C90B19}" type="presParOf" srcId="{6C511171-8AF6-4DB2-9BC8-CB7E1FA56AE8}" destId="{517FBB68-F7D9-4348-A448-E8898B37555C}" srcOrd="7" destOrd="0" presId="urn:microsoft.com/office/officeart/2005/8/layout/vList5"/>
    <dgm:cxn modelId="{E221D795-1A7A-4D7B-BBF1-664A7C8B2781}" type="presParOf" srcId="{6C511171-8AF6-4DB2-9BC8-CB7E1FA56AE8}" destId="{943CE91B-BEE7-46FC-8E54-4709EB3ECCE6}" srcOrd="8" destOrd="0" presId="urn:microsoft.com/office/officeart/2005/8/layout/vList5"/>
    <dgm:cxn modelId="{C53D39E0-E5C0-4F19-BD49-335F65860886}" type="presParOf" srcId="{943CE91B-BEE7-46FC-8E54-4709EB3ECCE6}" destId="{F74AB58F-34B6-4F94-9D76-9C7DF0A7F111}" srcOrd="0" destOrd="0" presId="urn:microsoft.com/office/officeart/2005/8/layout/vList5"/>
    <dgm:cxn modelId="{F3B8CE82-A722-421C-9015-886A22C8E58D}" type="presParOf" srcId="{943CE91B-BEE7-46FC-8E54-4709EB3ECCE6}" destId="{12F426A0-AB48-4DF0-A023-25692AF4E247}" srcOrd="1" destOrd="0" presId="urn:microsoft.com/office/officeart/2005/8/layout/vList5"/>
    <dgm:cxn modelId="{E098AFC0-18F6-42B2-80CC-45750ECD720F}" type="presParOf" srcId="{6C511171-8AF6-4DB2-9BC8-CB7E1FA56AE8}" destId="{07558D81-132A-40A3-835D-5DC304F32CFA}" srcOrd="9" destOrd="0" presId="urn:microsoft.com/office/officeart/2005/8/layout/vList5"/>
    <dgm:cxn modelId="{69947D88-6796-42B1-BC90-240C19E9B965}" type="presParOf" srcId="{6C511171-8AF6-4DB2-9BC8-CB7E1FA56AE8}" destId="{AB36909B-CFE9-4FA9-9498-122A74FDED8C}" srcOrd="10" destOrd="0" presId="urn:microsoft.com/office/officeart/2005/8/layout/vList5"/>
    <dgm:cxn modelId="{6D3F4F1F-B0A9-4DDC-BC8A-78DB4FCB7D05}" type="presParOf" srcId="{AB36909B-CFE9-4FA9-9498-122A74FDED8C}" destId="{5DF8544A-FE9E-4D6B-94EC-B005AF95DEBF}" srcOrd="0" destOrd="0" presId="urn:microsoft.com/office/officeart/2005/8/layout/vList5"/>
    <dgm:cxn modelId="{00F0875F-3FC5-4531-A5DA-0F262BE602EA}" type="presParOf" srcId="{AB36909B-CFE9-4FA9-9498-122A74FDED8C}" destId="{273D4A2C-F36F-43F1-B053-31A1DCCCEE6F}" srcOrd="1" destOrd="0" presId="urn:microsoft.com/office/officeart/2005/8/layout/vList5"/>
    <dgm:cxn modelId="{FBD87DB2-A826-42A1-888E-9B56944E7FE2}" type="presParOf" srcId="{6C511171-8AF6-4DB2-9BC8-CB7E1FA56AE8}" destId="{049A1815-773A-4183-BE55-6F7B5F84E6EA}" srcOrd="11" destOrd="0" presId="urn:microsoft.com/office/officeart/2005/8/layout/vList5"/>
    <dgm:cxn modelId="{8A5FA183-780E-4C8A-8274-4E9789B6A457}" type="presParOf" srcId="{6C511171-8AF6-4DB2-9BC8-CB7E1FA56AE8}" destId="{3316DB5F-15F8-494B-9E81-658CEEDDF22B}" srcOrd="12" destOrd="0" presId="urn:microsoft.com/office/officeart/2005/8/layout/vList5"/>
    <dgm:cxn modelId="{89BE465A-CFF3-4E8D-A382-0201B5803E05}" type="presParOf" srcId="{3316DB5F-15F8-494B-9E81-658CEEDDF22B}" destId="{42D44601-1EB0-445B-AE56-4FB7D79E1664}" srcOrd="0" destOrd="0" presId="urn:microsoft.com/office/officeart/2005/8/layout/vList5"/>
    <dgm:cxn modelId="{28BC2C45-08B4-49F4-A744-B7733E0D80C0}" type="presParOf" srcId="{3316DB5F-15F8-494B-9E81-658CEEDDF22B}" destId="{B4E7EAB9-0393-42E9-BB6F-2378274F1247}" srcOrd="1" destOrd="0" presId="urn:microsoft.com/office/officeart/2005/8/layout/vList5"/>
    <dgm:cxn modelId="{C83AD2C6-8907-4B89-8A11-E373B6AA1B32}" type="presParOf" srcId="{6C511171-8AF6-4DB2-9BC8-CB7E1FA56AE8}" destId="{D3399595-3FDA-4575-9ACD-2F6FC0B6FA20}" srcOrd="13" destOrd="0" presId="urn:microsoft.com/office/officeart/2005/8/layout/vList5"/>
    <dgm:cxn modelId="{24701AED-42F6-44B5-815A-B5C921485A4D}" type="presParOf" srcId="{6C511171-8AF6-4DB2-9BC8-CB7E1FA56AE8}" destId="{246CFC06-91FD-4711-9091-4F64C09665A3}" srcOrd="14" destOrd="0" presId="urn:microsoft.com/office/officeart/2005/8/layout/vList5"/>
    <dgm:cxn modelId="{7470FD4C-74BE-4A5A-8563-21CD5951E8C2}" type="presParOf" srcId="{246CFC06-91FD-4711-9091-4F64C09665A3}" destId="{ADB572C1-D4A2-44CE-83A9-1EEF0B696772}" srcOrd="0" destOrd="0" presId="urn:microsoft.com/office/officeart/2005/8/layout/vList5"/>
    <dgm:cxn modelId="{8C826677-F55A-4BDB-A280-1E3690A41871}" type="presParOf" srcId="{246CFC06-91FD-4711-9091-4F64C09665A3}" destId="{1BAEC3D7-D089-4911-80F4-87A26BDED6F9}"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FE142C6-42B7-40A2-A04B-1926CF155575}"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US"/>
        </a:p>
      </dgm:t>
    </dgm:pt>
    <dgm:pt modelId="{0D0064AA-9D48-44D5-9878-C53E3FF22881}">
      <dgm:prSet/>
      <dgm:spPr/>
      <dgm:t>
        <a:bodyPr/>
        <a:lstStyle/>
        <a:p>
          <a:r>
            <a:rPr lang="en-US" b="0" dirty="0"/>
            <a:t>The below bar chart shows the number of fatalities caused by terrorism each year.</a:t>
          </a:r>
          <a:endParaRPr lang="en-US" dirty="0"/>
        </a:p>
      </dgm:t>
    </dgm:pt>
    <dgm:pt modelId="{B49C28EC-0932-4509-A6A9-07B1DB8C0224}" type="parTrans" cxnId="{35B03255-56F5-4665-AE52-5B662EAE6747}">
      <dgm:prSet/>
      <dgm:spPr/>
      <dgm:t>
        <a:bodyPr/>
        <a:lstStyle/>
        <a:p>
          <a:endParaRPr lang="en-US"/>
        </a:p>
      </dgm:t>
    </dgm:pt>
    <dgm:pt modelId="{56269E30-7322-46A4-B666-178B1F3F6AD3}" type="sibTrans" cxnId="{35B03255-56F5-4665-AE52-5B662EAE6747}">
      <dgm:prSet/>
      <dgm:spPr/>
      <dgm:t>
        <a:bodyPr/>
        <a:lstStyle/>
        <a:p>
          <a:endParaRPr lang="en-US"/>
        </a:p>
      </dgm:t>
    </dgm:pt>
    <dgm:pt modelId="{E461AFC2-10B6-4FDC-9357-9FF81EE46CAC}" type="pres">
      <dgm:prSet presAssocID="{CFE142C6-42B7-40A2-A04B-1926CF155575}" presName="linear" presStyleCnt="0">
        <dgm:presLayoutVars>
          <dgm:animLvl val="lvl"/>
          <dgm:resizeHandles val="exact"/>
        </dgm:presLayoutVars>
      </dgm:prSet>
      <dgm:spPr/>
    </dgm:pt>
    <dgm:pt modelId="{444E55D8-577F-40FA-88C4-42B077394DA7}" type="pres">
      <dgm:prSet presAssocID="{0D0064AA-9D48-44D5-9878-C53E3FF22881}" presName="parentText" presStyleLbl="node1" presStyleIdx="0" presStyleCnt="1" custScaleX="95455" custScaleY="127590">
        <dgm:presLayoutVars>
          <dgm:chMax val="0"/>
          <dgm:bulletEnabled val="1"/>
        </dgm:presLayoutVars>
      </dgm:prSet>
      <dgm:spPr/>
    </dgm:pt>
  </dgm:ptLst>
  <dgm:cxnLst>
    <dgm:cxn modelId="{0A12794E-AA5F-4EF6-A327-9BD5637219CB}" type="presOf" srcId="{CFE142C6-42B7-40A2-A04B-1926CF155575}" destId="{E461AFC2-10B6-4FDC-9357-9FF81EE46CAC}" srcOrd="0" destOrd="0" presId="urn:microsoft.com/office/officeart/2005/8/layout/vList2"/>
    <dgm:cxn modelId="{35B03255-56F5-4665-AE52-5B662EAE6747}" srcId="{CFE142C6-42B7-40A2-A04B-1926CF155575}" destId="{0D0064AA-9D48-44D5-9878-C53E3FF22881}" srcOrd="0" destOrd="0" parTransId="{B49C28EC-0932-4509-A6A9-07B1DB8C0224}" sibTransId="{56269E30-7322-46A4-B666-178B1F3F6AD3}"/>
    <dgm:cxn modelId="{53208892-84E6-4EB9-924A-D900C2804BE8}" type="presOf" srcId="{0D0064AA-9D48-44D5-9878-C53E3FF22881}" destId="{444E55D8-577F-40FA-88C4-42B077394DA7}" srcOrd="0" destOrd="0" presId="urn:microsoft.com/office/officeart/2005/8/layout/vList2"/>
    <dgm:cxn modelId="{F66BBC67-014C-41DC-B6A2-C84E2CBC6DED}" type="presParOf" srcId="{E461AFC2-10B6-4FDC-9357-9FF81EE46CAC}" destId="{444E55D8-577F-40FA-88C4-42B077394DA7}" srcOrd="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68B020-2D1A-406F-8C46-C12056DA8C90}">
      <dsp:nvSpPr>
        <dsp:cNvPr id="0" name=""/>
        <dsp:cNvSpPr/>
      </dsp:nvSpPr>
      <dsp:spPr>
        <a:xfrm>
          <a:off x="7862" y="0"/>
          <a:ext cx="16087544" cy="235962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t" anchorCtr="0">
          <a:noAutofit/>
        </a:bodyPr>
        <a:lstStyle/>
        <a:p>
          <a:pPr marL="0" lvl="0" indent="0" algn="l" defTabSz="1066800">
            <a:lnSpc>
              <a:spcPct val="90000"/>
            </a:lnSpc>
            <a:spcBef>
              <a:spcPct val="0"/>
            </a:spcBef>
            <a:spcAft>
              <a:spcPct val="35000"/>
            </a:spcAft>
            <a:buNone/>
          </a:pPr>
          <a:r>
            <a:rPr lang="en-US" sz="2400" kern="1200"/>
            <a:t>We will use data analysis to tackle terrorism. The project is essential for:</a:t>
          </a:r>
        </a:p>
        <a:p>
          <a:pPr marL="171450" lvl="1" indent="-171450" algn="l" defTabSz="844550">
            <a:lnSpc>
              <a:spcPct val="90000"/>
            </a:lnSpc>
            <a:spcBef>
              <a:spcPct val="0"/>
            </a:spcBef>
            <a:spcAft>
              <a:spcPct val="15000"/>
            </a:spcAft>
            <a:buChar char="•"/>
          </a:pPr>
          <a:r>
            <a:rPr lang="en-US" sz="1900" kern="1200" dirty="0"/>
            <a:t>Boosting security.</a:t>
          </a:r>
        </a:p>
        <a:p>
          <a:pPr marL="171450" lvl="1" indent="-171450" algn="l" defTabSz="844550">
            <a:lnSpc>
              <a:spcPct val="90000"/>
            </a:lnSpc>
            <a:spcBef>
              <a:spcPct val="0"/>
            </a:spcBef>
            <a:spcAft>
              <a:spcPct val="15000"/>
            </a:spcAft>
            <a:buChar char="•"/>
          </a:pPr>
          <a:r>
            <a:rPr lang="en-US" sz="1900" kern="1200"/>
            <a:t>Creating better policies.</a:t>
          </a:r>
        </a:p>
        <a:p>
          <a:pPr marL="171450" lvl="1" indent="-171450" algn="l" defTabSz="844550">
            <a:lnSpc>
              <a:spcPct val="90000"/>
            </a:lnSpc>
            <a:spcBef>
              <a:spcPct val="0"/>
            </a:spcBef>
            <a:spcAft>
              <a:spcPct val="15000"/>
            </a:spcAft>
            <a:buChar char="•"/>
          </a:pPr>
          <a:r>
            <a:rPr lang="en-US" sz="1900" kern="1200"/>
            <a:t>Reducing economic and social harm.</a:t>
          </a:r>
        </a:p>
        <a:p>
          <a:pPr marL="171450" lvl="1" indent="-171450" algn="l" defTabSz="844550">
            <a:lnSpc>
              <a:spcPct val="90000"/>
            </a:lnSpc>
            <a:spcBef>
              <a:spcPct val="0"/>
            </a:spcBef>
            <a:spcAft>
              <a:spcPct val="15000"/>
            </a:spcAft>
            <a:buChar char="•"/>
          </a:pPr>
          <a:r>
            <a:rPr lang="en-US" sz="1900" kern="1200"/>
            <a:t>Making the best use of resources.</a:t>
          </a:r>
        </a:p>
        <a:p>
          <a:pPr marL="171450" lvl="1" indent="-171450" algn="l" defTabSz="844550">
            <a:lnSpc>
              <a:spcPct val="90000"/>
            </a:lnSpc>
            <a:spcBef>
              <a:spcPct val="0"/>
            </a:spcBef>
            <a:spcAft>
              <a:spcPct val="15000"/>
            </a:spcAft>
            <a:buChar char="•"/>
          </a:pPr>
          <a:r>
            <a:rPr lang="en-US" sz="1900" kern="1200"/>
            <a:t>Encouraging global teamwork and helping affected people.</a:t>
          </a:r>
        </a:p>
      </dsp:txBody>
      <dsp:txXfrm>
        <a:off x="7862" y="0"/>
        <a:ext cx="16087544" cy="235962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E55D8-577F-40FA-88C4-42B077394DA7}">
      <dsp:nvSpPr>
        <dsp:cNvPr id="0" name=""/>
        <dsp:cNvSpPr/>
      </dsp:nvSpPr>
      <dsp:spPr>
        <a:xfrm>
          <a:off x="145840" y="92622"/>
          <a:ext cx="6125950" cy="1894367"/>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0" kern="1200" dirty="0"/>
            <a:t>The above area plot provides a deeper understanding of how terrorism has evolved in different regions over the years.</a:t>
          </a:r>
          <a:endParaRPr lang="en-US" sz="2600" kern="1200" dirty="0"/>
        </a:p>
      </dsp:txBody>
      <dsp:txXfrm>
        <a:off x="238315" y="185097"/>
        <a:ext cx="5941000" cy="170941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E55D8-577F-40FA-88C4-42B077394DA7}">
      <dsp:nvSpPr>
        <dsp:cNvPr id="0" name=""/>
        <dsp:cNvSpPr/>
      </dsp:nvSpPr>
      <dsp:spPr>
        <a:xfrm>
          <a:off x="140405" y="128376"/>
          <a:ext cx="5897644" cy="1370393"/>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b="0" kern="1200" dirty="0"/>
            <a:t>The above bar chart shows the number of fatalities caused by terrorism each year.</a:t>
          </a:r>
          <a:endParaRPr lang="en-US" sz="2500" kern="1200" dirty="0"/>
        </a:p>
      </dsp:txBody>
      <dsp:txXfrm>
        <a:off x="207302" y="195273"/>
        <a:ext cx="5763850" cy="1236599"/>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E55D8-577F-40FA-88C4-42B077394DA7}">
      <dsp:nvSpPr>
        <dsp:cNvPr id="0" name=""/>
        <dsp:cNvSpPr/>
      </dsp:nvSpPr>
      <dsp:spPr>
        <a:xfrm>
          <a:off x="140405" y="6713"/>
          <a:ext cx="5897644" cy="1613720"/>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0" kern="1200" dirty="0"/>
            <a:t>The below bar chart shows the most active terrorist groups and the number of attacks they have carried out.</a:t>
          </a:r>
          <a:endParaRPr lang="en-US" sz="2300" kern="1200" dirty="0"/>
        </a:p>
      </dsp:txBody>
      <dsp:txXfrm>
        <a:off x="219180" y="85488"/>
        <a:ext cx="5740094" cy="145617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E55D8-577F-40FA-88C4-42B077394DA7}">
      <dsp:nvSpPr>
        <dsp:cNvPr id="0" name=""/>
        <dsp:cNvSpPr/>
      </dsp:nvSpPr>
      <dsp:spPr>
        <a:xfrm>
          <a:off x="136799" y="7651"/>
          <a:ext cx="5746199" cy="1522659"/>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kern="1200" dirty="0"/>
            <a:t>The above graph is between the countries and no. of attacks.</a:t>
          </a:r>
        </a:p>
      </dsp:txBody>
      <dsp:txXfrm>
        <a:off x="211129" y="81981"/>
        <a:ext cx="5597539" cy="1373999"/>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E55D8-577F-40FA-88C4-42B077394DA7}">
      <dsp:nvSpPr>
        <dsp:cNvPr id="0" name=""/>
        <dsp:cNvSpPr/>
      </dsp:nvSpPr>
      <dsp:spPr>
        <a:xfrm>
          <a:off x="140405" y="52243"/>
          <a:ext cx="5897644" cy="1522659"/>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The below graph shows the type of attack per year v/s the no. of attacks.</a:t>
          </a:r>
        </a:p>
      </dsp:txBody>
      <dsp:txXfrm>
        <a:off x="214735" y="126573"/>
        <a:ext cx="5748984" cy="13739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BCA1D0-5F3F-409A-A152-CE0AFBF0C17B}">
      <dsp:nvSpPr>
        <dsp:cNvPr id="0" name=""/>
        <dsp:cNvSpPr/>
      </dsp:nvSpPr>
      <dsp:spPr>
        <a:xfrm>
          <a:off x="0" y="507704"/>
          <a:ext cx="9063161" cy="139851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Kaggle: Various terrorism datasets are available on Kaggle, such as the "Global Terrorism Dataset".</a:t>
          </a:r>
        </a:p>
      </dsp:txBody>
      <dsp:txXfrm>
        <a:off x="68270" y="575974"/>
        <a:ext cx="8926621" cy="1261975"/>
      </dsp:txXfrm>
    </dsp:sp>
    <dsp:sp modelId="{F144F3DC-A143-4E23-ADC2-FE2A5C1A9829}">
      <dsp:nvSpPr>
        <dsp:cNvPr id="0" name=""/>
        <dsp:cNvSpPr/>
      </dsp:nvSpPr>
      <dsp:spPr>
        <a:xfrm>
          <a:off x="0" y="1978219"/>
          <a:ext cx="9063161" cy="139851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RAND: RAND is a research organization that develops solutions to public policy challenges to help make communities throughout the world safer and more secure, healthier and more prosperous.</a:t>
          </a:r>
        </a:p>
      </dsp:txBody>
      <dsp:txXfrm>
        <a:off x="68270" y="2046489"/>
        <a:ext cx="8926621" cy="1261975"/>
      </dsp:txXfrm>
    </dsp:sp>
    <dsp:sp modelId="{32099B8F-A189-4EF4-B03D-58AD449AC853}">
      <dsp:nvSpPr>
        <dsp:cNvPr id="0" name=""/>
        <dsp:cNvSpPr/>
      </dsp:nvSpPr>
      <dsp:spPr>
        <a:xfrm>
          <a:off x="0" y="3448735"/>
          <a:ext cx="9063161" cy="139851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START: A consortium of researchers dedicated to improving the understanding of the human causes and consequences of terrorism.</a:t>
          </a:r>
        </a:p>
      </dsp:txBody>
      <dsp:txXfrm>
        <a:off x="68270" y="3517005"/>
        <a:ext cx="8926621" cy="126197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F7025-8700-4DD8-8F18-851EB1F584A4}">
      <dsp:nvSpPr>
        <dsp:cNvPr id="0" name=""/>
        <dsp:cNvSpPr/>
      </dsp:nvSpPr>
      <dsp:spPr>
        <a:xfrm>
          <a:off x="7980" y="0"/>
          <a:ext cx="16328938" cy="381642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t" anchorCtr="0">
          <a:noAutofit/>
        </a:bodyPr>
        <a:lstStyle/>
        <a:p>
          <a:pPr marL="0" lvl="0" indent="0" algn="l" defTabSz="1155700">
            <a:lnSpc>
              <a:spcPct val="90000"/>
            </a:lnSpc>
            <a:spcBef>
              <a:spcPct val="0"/>
            </a:spcBef>
            <a:spcAft>
              <a:spcPct val="35000"/>
            </a:spcAft>
            <a:buNone/>
          </a:pPr>
          <a:r>
            <a:rPr lang="en-US" sz="2600" kern="1200" dirty="0"/>
            <a:t>The global terrorism dataset contains information on terrorist incidents. This dataset provides insights into the dynamics of terrorism attacks worldwide. </a:t>
          </a:r>
        </a:p>
        <a:p>
          <a:pPr marL="228600" lvl="1" indent="-228600" algn="l" defTabSz="889000">
            <a:lnSpc>
              <a:spcPct val="90000"/>
            </a:lnSpc>
            <a:spcBef>
              <a:spcPct val="0"/>
            </a:spcBef>
            <a:spcAft>
              <a:spcPct val="15000"/>
            </a:spcAft>
            <a:buChar char="•"/>
          </a:pPr>
          <a:r>
            <a:rPr lang="en-US" sz="2000" kern="1200" dirty="0"/>
            <a:t>The date and time of the attack</a:t>
          </a:r>
        </a:p>
        <a:p>
          <a:pPr marL="228600" lvl="1" indent="-228600" algn="l" defTabSz="889000">
            <a:lnSpc>
              <a:spcPct val="90000"/>
            </a:lnSpc>
            <a:spcBef>
              <a:spcPct val="0"/>
            </a:spcBef>
            <a:spcAft>
              <a:spcPct val="15000"/>
            </a:spcAft>
            <a:buChar char="•"/>
          </a:pPr>
          <a:r>
            <a:rPr lang="en-US" sz="2000" kern="1200" dirty="0"/>
            <a:t>Weapon used in the attack</a:t>
          </a:r>
        </a:p>
        <a:p>
          <a:pPr marL="228600" lvl="1" indent="-228600" algn="l" defTabSz="889000">
            <a:lnSpc>
              <a:spcPct val="90000"/>
            </a:lnSpc>
            <a:spcBef>
              <a:spcPct val="0"/>
            </a:spcBef>
            <a:spcAft>
              <a:spcPct val="15000"/>
            </a:spcAft>
            <a:buChar char="•"/>
          </a:pPr>
          <a:r>
            <a:rPr lang="en-US" sz="2000" kern="1200" dirty="0"/>
            <a:t>Duration of the attack</a:t>
          </a:r>
        </a:p>
        <a:p>
          <a:pPr marL="228600" lvl="1" indent="-228600" algn="l" defTabSz="889000">
            <a:lnSpc>
              <a:spcPct val="90000"/>
            </a:lnSpc>
            <a:spcBef>
              <a:spcPct val="0"/>
            </a:spcBef>
            <a:spcAft>
              <a:spcPct val="15000"/>
            </a:spcAft>
            <a:buChar char="•"/>
          </a:pPr>
          <a:r>
            <a:rPr lang="en-US" sz="2000" kern="1200" dirty="0"/>
            <a:t>Region attacked</a:t>
          </a:r>
        </a:p>
        <a:p>
          <a:pPr marL="228600" lvl="1" indent="-228600" algn="l" defTabSz="889000">
            <a:lnSpc>
              <a:spcPct val="90000"/>
            </a:lnSpc>
            <a:spcBef>
              <a:spcPct val="0"/>
            </a:spcBef>
            <a:spcAft>
              <a:spcPct val="15000"/>
            </a:spcAft>
            <a:buChar char="•"/>
          </a:pPr>
          <a:r>
            <a:rPr lang="en-US" sz="2000" kern="1200" dirty="0"/>
            <a:t>Target name</a:t>
          </a:r>
        </a:p>
        <a:p>
          <a:pPr marL="228600" lvl="1" indent="-228600" algn="l" defTabSz="889000">
            <a:lnSpc>
              <a:spcPct val="90000"/>
            </a:lnSpc>
            <a:spcBef>
              <a:spcPct val="0"/>
            </a:spcBef>
            <a:spcAft>
              <a:spcPct val="15000"/>
            </a:spcAft>
            <a:buChar char="•"/>
          </a:pPr>
          <a:r>
            <a:rPr lang="en-US" sz="2000" kern="1200" dirty="0"/>
            <a:t>Attack type</a:t>
          </a:r>
        </a:p>
        <a:p>
          <a:pPr marL="228600" lvl="1" indent="-228600" algn="l" defTabSz="889000">
            <a:lnSpc>
              <a:spcPct val="90000"/>
            </a:lnSpc>
            <a:spcBef>
              <a:spcPct val="0"/>
            </a:spcBef>
            <a:spcAft>
              <a:spcPct val="15000"/>
            </a:spcAft>
            <a:buChar char="•"/>
          </a:pPr>
          <a:r>
            <a:rPr lang="en-US" sz="2000" kern="1200" dirty="0"/>
            <a:t>Perpetrator group name</a:t>
          </a:r>
        </a:p>
        <a:p>
          <a:pPr marL="228600" lvl="1" indent="-228600" algn="l" defTabSz="889000">
            <a:lnSpc>
              <a:spcPct val="90000"/>
            </a:lnSpc>
            <a:spcBef>
              <a:spcPct val="0"/>
            </a:spcBef>
            <a:spcAft>
              <a:spcPct val="15000"/>
            </a:spcAft>
            <a:buChar char="•"/>
          </a:pPr>
          <a:r>
            <a:rPr lang="en-US" sz="2000" kern="1200" dirty="0"/>
            <a:t>Fatalities involved, etc.</a:t>
          </a:r>
        </a:p>
      </dsp:txBody>
      <dsp:txXfrm>
        <a:off x="7980" y="0"/>
        <a:ext cx="16328938" cy="381642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CE908F-055F-4B55-AF30-C493BC0E9605}">
      <dsp:nvSpPr>
        <dsp:cNvPr id="0" name=""/>
        <dsp:cNvSpPr/>
      </dsp:nvSpPr>
      <dsp:spPr>
        <a:xfrm>
          <a:off x="0" y="9540"/>
          <a:ext cx="16775124" cy="13525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a:t>Initially, our data has 135 columns in which most of them doesn’t have relevant information. So, we will keep only those columns that are relevant.</a:t>
          </a:r>
        </a:p>
      </dsp:txBody>
      <dsp:txXfrm>
        <a:off x="66025" y="75565"/>
        <a:ext cx="16643074" cy="12204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7AFF35-0C9F-4878-972D-BCAB1B85C994}">
      <dsp:nvSpPr>
        <dsp:cNvPr id="0" name=""/>
        <dsp:cNvSpPr/>
      </dsp:nvSpPr>
      <dsp:spPr>
        <a:xfrm>
          <a:off x="0" y="1647"/>
          <a:ext cx="16459437" cy="6715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Now, the dataset has 18 columns. Since, the data has NaN or null values so, we have to handle those values too.</a:t>
          </a:r>
        </a:p>
      </dsp:txBody>
      <dsp:txXfrm>
        <a:off x="32784" y="34431"/>
        <a:ext cx="16393869" cy="60601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E55D8-577F-40FA-88C4-42B077394DA7}">
      <dsp:nvSpPr>
        <dsp:cNvPr id="0" name=""/>
        <dsp:cNvSpPr/>
      </dsp:nvSpPr>
      <dsp:spPr>
        <a:xfrm>
          <a:off x="0" y="272913"/>
          <a:ext cx="13334999" cy="255131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US" sz="4000" kern="1200" dirty="0"/>
            <a:t>We have replaced all null values with either “0” or 0. So, the missing values are now handled. The data transformed in the form so that we can use the data for further data analytics.</a:t>
          </a:r>
        </a:p>
      </dsp:txBody>
      <dsp:txXfrm>
        <a:off x="124545" y="397458"/>
        <a:ext cx="13085909" cy="230222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9DF92E-2BD3-4858-9C22-AB197055ED67}">
      <dsp:nvSpPr>
        <dsp:cNvPr id="0" name=""/>
        <dsp:cNvSpPr/>
      </dsp:nvSpPr>
      <dsp:spPr>
        <a:xfrm>
          <a:off x="0" y="454142"/>
          <a:ext cx="4405312" cy="2643187"/>
        </a:xfrm>
        <a:prstGeom prst="rect">
          <a:avLst/>
        </a:prstGeom>
        <a:gradFill rotWithShape="0">
          <a:gsLst>
            <a:gs pos="0">
              <a:schemeClr val="accent1">
                <a:shade val="80000"/>
                <a:hueOff val="0"/>
                <a:satOff val="0"/>
                <a:lumOff val="0"/>
                <a:alphaOff val="0"/>
                <a:shade val="51000"/>
                <a:satMod val="130000"/>
              </a:schemeClr>
            </a:gs>
            <a:gs pos="80000">
              <a:schemeClr val="accent1">
                <a:shade val="80000"/>
                <a:hueOff val="0"/>
                <a:satOff val="0"/>
                <a:lumOff val="0"/>
                <a:alphaOff val="0"/>
                <a:shade val="93000"/>
                <a:satMod val="130000"/>
              </a:schemeClr>
            </a:gs>
            <a:gs pos="100000">
              <a:schemeClr val="accent1">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Font typeface="+mj-lt"/>
            <a:buNone/>
          </a:pPr>
          <a:r>
            <a:rPr lang="en-US" sz="3400" kern="1200" dirty="0"/>
            <a:t>There seems to be a peak in terrorist activities in certain years.</a:t>
          </a:r>
        </a:p>
      </dsp:txBody>
      <dsp:txXfrm>
        <a:off x="0" y="454142"/>
        <a:ext cx="4405312" cy="2643187"/>
      </dsp:txXfrm>
    </dsp:sp>
    <dsp:sp modelId="{4129C58B-93C8-4E63-908C-25CDDD0AF07D}">
      <dsp:nvSpPr>
        <dsp:cNvPr id="0" name=""/>
        <dsp:cNvSpPr/>
      </dsp:nvSpPr>
      <dsp:spPr>
        <a:xfrm>
          <a:off x="4845843" y="454142"/>
          <a:ext cx="4405312" cy="2643187"/>
        </a:xfrm>
        <a:prstGeom prst="rect">
          <a:avLst/>
        </a:prstGeom>
        <a:gradFill rotWithShape="0">
          <a:gsLst>
            <a:gs pos="0">
              <a:schemeClr val="accent1">
                <a:shade val="80000"/>
                <a:hueOff val="76561"/>
                <a:satOff val="-1098"/>
                <a:lumOff val="6404"/>
                <a:alphaOff val="0"/>
                <a:shade val="51000"/>
                <a:satMod val="130000"/>
              </a:schemeClr>
            </a:gs>
            <a:gs pos="80000">
              <a:schemeClr val="accent1">
                <a:shade val="80000"/>
                <a:hueOff val="76561"/>
                <a:satOff val="-1098"/>
                <a:lumOff val="6404"/>
                <a:alphaOff val="0"/>
                <a:shade val="93000"/>
                <a:satMod val="130000"/>
              </a:schemeClr>
            </a:gs>
            <a:gs pos="100000">
              <a:schemeClr val="accent1">
                <a:shade val="80000"/>
                <a:hueOff val="76561"/>
                <a:satOff val="-1098"/>
                <a:lumOff val="6404"/>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Font typeface="+mj-lt"/>
            <a:buNone/>
          </a:pPr>
          <a:r>
            <a:rPr lang="en-US" sz="3400" kern="1200" dirty="0"/>
            <a:t>Specific regions and countries are more vulnerable to terrorism.</a:t>
          </a:r>
        </a:p>
      </dsp:txBody>
      <dsp:txXfrm>
        <a:off x="4845843" y="454142"/>
        <a:ext cx="4405312" cy="2643187"/>
      </dsp:txXfrm>
    </dsp:sp>
    <dsp:sp modelId="{CEF7F200-250E-4D0D-AC5F-56E889D597BB}">
      <dsp:nvSpPr>
        <dsp:cNvPr id="0" name=""/>
        <dsp:cNvSpPr/>
      </dsp:nvSpPr>
      <dsp:spPr>
        <a:xfrm>
          <a:off x="9691687" y="454142"/>
          <a:ext cx="4405312" cy="2643187"/>
        </a:xfrm>
        <a:prstGeom prst="rect">
          <a:avLst/>
        </a:prstGeom>
        <a:gradFill rotWithShape="0">
          <a:gsLst>
            <a:gs pos="0">
              <a:schemeClr val="accent1">
                <a:shade val="80000"/>
                <a:hueOff val="153123"/>
                <a:satOff val="-2196"/>
                <a:lumOff val="12807"/>
                <a:alphaOff val="0"/>
                <a:shade val="51000"/>
                <a:satMod val="130000"/>
              </a:schemeClr>
            </a:gs>
            <a:gs pos="80000">
              <a:schemeClr val="accent1">
                <a:shade val="80000"/>
                <a:hueOff val="153123"/>
                <a:satOff val="-2196"/>
                <a:lumOff val="12807"/>
                <a:alphaOff val="0"/>
                <a:shade val="93000"/>
                <a:satMod val="130000"/>
              </a:schemeClr>
            </a:gs>
            <a:gs pos="100000">
              <a:schemeClr val="accent1">
                <a:shade val="80000"/>
                <a:hueOff val="153123"/>
                <a:satOff val="-2196"/>
                <a:lumOff val="12807"/>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Font typeface="+mj-lt"/>
            <a:buNone/>
          </a:pPr>
          <a:r>
            <a:rPr lang="en-US" sz="3400" kern="1200" dirty="0"/>
            <a:t>Certain types of attacks and targets are more prevalent.</a:t>
          </a:r>
        </a:p>
      </dsp:txBody>
      <dsp:txXfrm>
        <a:off x="9691687" y="454142"/>
        <a:ext cx="4405312" cy="2643187"/>
      </dsp:txXfrm>
    </dsp:sp>
    <dsp:sp modelId="{9DFD23CF-A41B-4F09-8EC2-FE390D4D9ED4}">
      <dsp:nvSpPr>
        <dsp:cNvPr id="0" name=""/>
        <dsp:cNvSpPr/>
      </dsp:nvSpPr>
      <dsp:spPr>
        <a:xfrm>
          <a:off x="2422921" y="3537861"/>
          <a:ext cx="4405312" cy="2643187"/>
        </a:xfrm>
        <a:prstGeom prst="rect">
          <a:avLst/>
        </a:prstGeom>
        <a:gradFill rotWithShape="0">
          <a:gsLst>
            <a:gs pos="0">
              <a:schemeClr val="accent1">
                <a:shade val="80000"/>
                <a:hueOff val="229684"/>
                <a:satOff val="-3294"/>
                <a:lumOff val="19211"/>
                <a:alphaOff val="0"/>
                <a:shade val="51000"/>
                <a:satMod val="130000"/>
              </a:schemeClr>
            </a:gs>
            <a:gs pos="80000">
              <a:schemeClr val="accent1">
                <a:shade val="80000"/>
                <a:hueOff val="229684"/>
                <a:satOff val="-3294"/>
                <a:lumOff val="19211"/>
                <a:alphaOff val="0"/>
                <a:shade val="93000"/>
                <a:satMod val="130000"/>
              </a:schemeClr>
            </a:gs>
            <a:gs pos="100000">
              <a:schemeClr val="accent1">
                <a:shade val="80000"/>
                <a:hueOff val="229684"/>
                <a:satOff val="-3294"/>
                <a:lumOff val="1921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Font typeface="+mj-lt"/>
            <a:buNone/>
          </a:pPr>
          <a:r>
            <a:rPr lang="en-US" sz="3400" kern="1200" dirty="0"/>
            <a:t>Some terrorist groups are significantly more active and deadly than others.</a:t>
          </a:r>
        </a:p>
      </dsp:txBody>
      <dsp:txXfrm>
        <a:off x="2422921" y="3537861"/>
        <a:ext cx="4405312" cy="2643187"/>
      </dsp:txXfrm>
    </dsp:sp>
    <dsp:sp modelId="{7474D819-3CA8-433E-BDAB-BF418D4FBBB4}">
      <dsp:nvSpPr>
        <dsp:cNvPr id="0" name=""/>
        <dsp:cNvSpPr/>
      </dsp:nvSpPr>
      <dsp:spPr>
        <a:xfrm>
          <a:off x="7268765" y="3537861"/>
          <a:ext cx="4405312" cy="2643187"/>
        </a:xfrm>
        <a:prstGeom prst="rect">
          <a:avLst/>
        </a:prstGeom>
        <a:gradFill rotWithShape="0">
          <a:gsLst>
            <a:gs pos="0">
              <a:schemeClr val="accent1">
                <a:shade val="80000"/>
                <a:hueOff val="306246"/>
                <a:satOff val="-4392"/>
                <a:lumOff val="25615"/>
                <a:alphaOff val="0"/>
                <a:shade val="51000"/>
                <a:satMod val="130000"/>
              </a:schemeClr>
            </a:gs>
            <a:gs pos="80000">
              <a:schemeClr val="accent1">
                <a:shade val="80000"/>
                <a:hueOff val="306246"/>
                <a:satOff val="-4392"/>
                <a:lumOff val="25615"/>
                <a:alphaOff val="0"/>
                <a:shade val="93000"/>
                <a:satMod val="130000"/>
              </a:schemeClr>
            </a:gs>
            <a:gs pos="100000">
              <a:schemeClr val="accent1">
                <a:shade val="80000"/>
                <a:hueOff val="306246"/>
                <a:satOff val="-4392"/>
                <a:lumOff val="2561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Font typeface="+mj-lt"/>
            <a:buNone/>
          </a:pPr>
          <a:r>
            <a:rPr lang="en-US" sz="3400" kern="1200"/>
            <a:t>There is a strong correlation between certain terrorist groups and the countries they operate in.</a:t>
          </a:r>
          <a:endParaRPr lang="en-US" sz="3400" kern="1200" dirty="0"/>
        </a:p>
      </dsp:txBody>
      <dsp:txXfrm>
        <a:off x="7268765" y="3537861"/>
        <a:ext cx="4405312" cy="264318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4CD36F-9897-49F3-9E9B-3CF4DD2478B7}">
      <dsp:nvSpPr>
        <dsp:cNvPr id="0" name=""/>
        <dsp:cNvSpPr/>
      </dsp:nvSpPr>
      <dsp:spPr>
        <a:xfrm rot="5400000">
          <a:off x="8721550" y="-3819318"/>
          <a:ext cx="728600" cy="855138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Identify and obtain reliable sources of global terrorism data.</a:t>
          </a:r>
        </a:p>
        <a:p>
          <a:pPr marL="171450" lvl="1" indent="-171450" algn="l" defTabSz="711200">
            <a:lnSpc>
              <a:spcPct val="90000"/>
            </a:lnSpc>
            <a:spcBef>
              <a:spcPct val="0"/>
            </a:spcBef>
            <a:spcAft>
              <a:spcPct val="15000"/>
            </a:spcAft>
            <a:buChar char="•"/>
          </a:pPr>
          <a:r>
            <a:rPr lang="en-US" sz="1600" kern="1200" dirty="0"/>
            <a:t>Download datasets containing details on terrorist incidents, including attack types, targets, locations, dates, groups, and casualties.</a:t>
          </a:r>
        </a:p>
      </dsp:txBody>
      <dsp:txXfrm rot="-5400000">
        <a:off x="4810157" y="127642"/>
        <a:ext cx="8515821" cy="657466"/>
      </dsp:txXfrm>
    </dsp:sp>
    <dsp:sp modelId="{2BCB0DB1-4A3C-40F7-BAF4-751846A89C13}">
      <dsp:nvSpPr>
        <dsp:cNvPr id="0" name=""/>
        <dsp:cNvSpPr/>
      </dsp:nvSpPr>
      <dsp:spPr>
        <a:xfrm>
          <a:off x="0" y="1000"/>
          <a:ext cx="4810156" cy="91075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a:t>1. Data Collection</a:t>
          </a:r>
        </a:p>
      </dsp:txBody>
      <dsp:txXfrm>
        <a:off x="44459" y="45459"/>
        <a:ext cx="4721238" cy="821833"/>
      </dsp:txXfrm>
    </dsp:sp>
    <dsp:sp modelId="{EB44F329-6292-4651-AD93-D9F52736812E}">
      <dsp:nvSpPr>
        <dsp:cNvPr id="0" name=""/>
        <dsp:cNvSpPr/>
      </dsp:nvSpPr>
      <dsp:spPr>
        <a:xfrm rot="5400000">
          <a:off x="8721550" y="-2863029"/>
          <a:ext cx="728600" cy="855138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Clean the data by removing duplicates, handling missing values, and standardizing formats.</a:t>
          </a:r>
        </a:p>
        <a:p>
          <a:pPr marL="171450" lvl="1" indent="-171450" algn="l" defTabSz="711200">
            <a:lnSpc>
              <a:spcPct val="90000"/>
            </a:lnSpc>
            <a:spcBef>
              <a:spcPct val="0"/>
            </a:spcBef>
            <a:spcAft>
              <a:spcPct val="15000"/>
            </a:spcAft>
            <a:buChar char="•"/>
          </a:pPr>
          <a:r>
            <a:rPr lang="en-US" sz="1600" kern="1200" dirty="0"/>
            <a:t>Categorize the data into predefined categories for attack types and target types.</a:t>
          </a:r>
        </a:p>
      </dsp:txBody>
      <dsp:txXfrm rot="-5400000">
        <a:off x="4810157" y="1083931"/>
        <a:ext cx="8515821" cy="657466"/>
      </dsp:txXfrm>
    </dsp:sp>
    <dsp:sp modelId="{3D309F9A-CBB6-4649-B287-FBE5F15CC607}">
      <dsp:nvSpPr>
        <dsp:cNvPr id="0" name=""/>
        <dsp:cNvSpPr/>
      </dsp:nvSpPr>
      <dsp:spPr>
        <a:xfrm>
          <a:off x="0" y="957289"/>
          <a:ext cx="4810156" cy="91075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a:t>2. Data Preprocessing</a:t>
          </a:r>
        </a:p>
      </dsp:txBody>
      <dsp:txXfrm>
        <a:off x="44459" y="1001748"/>
        <a:ext cx="4721238" cy="821833"/>
      </dsp:txXfrm>
    </dsp:sp>
    <dsp:sp modelId="{33CA5701-AA4F-4506-88AF-6BF796EF2E94}">
      <dsp:nvSpPr>
        <dsp:cNvPr id="0" name=""/>
        <dsp:cNvSpPr/>
      </dsp:nvSpPr>
      <dsp:spPr>
        <a:xfrm rot="5400000">
          <a:off x="8721550" y="-1906741"/>
          <a:ext cx="728600" cy="855138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Compute basic descriptive statistics for each category.</a:t>
          </a:r>
        </a:p>
        <a:p>
          <a:pPr marL="171450" lvl="1" indent="-171450" algn="l" defTabSz="711200">
            <a:lnSpc>
              <a:spcPct val="90000"/>
            </a:lnSpc>
            <a:spcBef>
              <a:spcPct val="0"/>
            </a:spcBef>
            <a:spcAft>
              <a:spcPct val="15000"/>
            </a:spcAft>
            <a:buChar char="•"/>
          </a:pPr>
          <a:r>
            <a:rPr lang="en-US" sz="1600" kern="1200" dirty="0"/>
            <a:t>Create initial visualizations to understand the distribution of attack types and targets.</a:t>
          </a:r>
        </a:p>
      </dsp:txBody>
      <dsp:txXfrm rot="-5400000">
        <a:off x="4810157" y="2040219"/>
        <a:ext cx="8515821" cy="657466"/>
      </dsp:txXfrm>
    </dsp:sp>
    <dsp:sp modelId="{BEC28812-57EB-4C09-9B33-A9EAABF187EE}">
      <dsp:nvSpPr>
        <dsp:cNvPr id="0" name=""/>
        <dsp:cNvSpPr/>
      </dsp:nvSpPr>
      <dsp:spPr>
        <a:xfrm>
          <a:off x="0" y="1913577"/>
          <a:ext cx="4810156" cy="91075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a:t>3. Exploratory Data Analysis (EDA)</a:t>
          </a:r>
        </a:p>
      </dsp:txBody>
      <dsp:txXfrm>
        <a:off x="44459" y="1958036"/>
        <a:ext cx="4721238" cy="821833"/>
      </dsp:txXfrm>
    </dsp:sp>
    <dsp:sp modelId="{CE907C20-0645-4AB6-97AA-27E8960F7F93}">
      <dsp:nvSpPr>
        <dsp:cNvPr id="0" name=""/>
        <dsp:cNvSpPr/>
      </dsp:nvSpPr>
      <dsp:spPr>
        <a:xfrm rot="5400000">
          <a:off x="8606174" y="-824792"/>
          <a:ext cx="941607" cy="854303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Perform correlation analysis using chi-square tests to determine the significance between attack types and targets.</a:t>
          </a:r>
        </a:p>
        <a:p>
          <a:pPr marL="171450" lvl="1" indent="-171450" algn="l" defTabSz="711200">
            <a:lnSpc>
              <a:spcPct val="90000"/>
            </a:lnSpc>
            <a:spcBef>
              <a:spcPct val="0"/>
            </a:spcBef>
            <a:spcAft>
              <a:spcPct val="15000"/>
            </a:spcAft>
            <a:buChar char="•"/>
          </a:pPr>
          <a:r>
            <a:rPr lang="en-US" sz="1600" kern="1200" dirty="0"/>
            <a:t>Conduct regression analysis to model the relationship between attack types and targets, considering other variables.</a:t>
          </a:r>
        </a:p>
      </dsp:txBody>
      <dsp:txXfrm rot="-5400000">
        <a:off x="4805460" y="3021887"/>
        <a:ext cx="8497072" cy="849677"/>
      </dsp:txXfrm>
    </dsp:sp>
    <dsp:sp modelId="{1F3DFB59-F6A1-4393-81FC-6B284382724A}">
      <dsp:nvSpPr>
        <dsp:cNvPr id="0" name=""/>
        <dsp:cNvSpPr/>
      </dsp:nvSpPr>
      <dsp:spPr>
        <a:xfrm>
          <a:off x="0" y="2869866"/>
          <a:ext cx="4805458" cy="115372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4. Statistical Analysis</a:t>
          </a:r>
        </a:p>
      </dsp:txBody>
      <dsp:txXfrm>
        <a:off x="56320" y="2926186"/>
        <a:ext cx="4692818" cy="1041081"/>
      </dsp:txXfrm>
    </dsp:sp>
    <dsp:sp modelId="{12F426A0-AB48-4DF0-A023-25692AF4E247}">
      <dsp:nvSpPr>
        <dsp:cNvPr id="0" name=""/>
        <dsp:cNvSpPr/>
      </dsp:nvSpPr>
      <dsp:spPr>
        <a:xfrm rot="5400000">
          <a:off x="8721550" y="248806"/>
          <a:ext cx="728600" cy="855138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Conduct cluster analysis to identify patterns in attack types and targets.</a:t>
          </a:r>
        </a:p>
        <a:p>
          <a:pPr marL="171450" lvl="1" indent="-171450" algn="l" defTabSz="711200">
            <a:lnSpc>
              <a:spcPct val="90000"/>
            </a:lnSpc>
            <a:spcBef>
              <a:spcPct val="0"/>
            </a:spcBef>
            <a:spcAft>
              <a:spcPct val="15000"/>
            </a:spcAft>
            <a:buChar char="•"/>
          </a:pPr>
          <a:r>
            <a:rPr lang="en-US" sz="1600" kern="1200" dirty="0"/>
            <a:t>Perform network analysis to examine relationships between terrorist groups, attack types, and targets.</a:t>
          </a:r>
        </a:p>
      </dsp:txBody>
      <dsp:txXfrm rot="-5400000">
        <a:off x="4810157" y="4195767"/>
        <a:ext cx="8515821" cy="657466"/>
      </dsp:txXfrm>
    </dsp:sp>
    <dsp:sp modelId="{F74AB58F-34B6-4F94-9D76-9C7DF0A7F111}">
      <dsp:nvSpPr>
        <dsp:cNvPr id="0" name=""/>
        <dsp:cNvSpPr/>
      </dsp:nvSpPr>
      <dsp:spPr>
        <a:xfrm>
          <a:off x="0" y="4069125"/>
          <a:ext cx="4810156" cy="91075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a:t>5. Advanced Analytics</a:t>
          </a:r>
        </a:p>
      </dsp:txBody>
      <dsp:txXfrm>
        <a:off x="44459" y="4113584"/>
        <a:ext cx="4721238" cy="821833"/>
      </dsp:txXfrm>
    </dsp:sp>
    <dsp:sp modelId="{273D4A2C-F36F-43F1-B053-31A1DCCCEE6F}">
      <dsp:nvSpPr>
        <dsp:cNvPr id="0" name=""/>
        <dsp:cNvSpPr/>
      </dsp:nvSpPr>
      <dsp:spPr>
        <a:xfrm rot="5400000">
          <a:off x="8721550" y="1205094"/>
          <a:ext cx="728600" cy="855138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Review case studies and historical incidents to provide qualitative context to quantitative findings.</a:t>
          </a:r>
        </a:p>
        <a:p>
          <a:pPr marL="171450" lvl="1" indent="-171450" algn="l" defTabSz="711200">
            <a:lnSpc>
              <a:spcPct val="90000"/>
            </a:lnSpc>
            <a:spcBef>
              <a:spcPct val="0"/>
            </a:spcBef>
            <a:spcAft>
              <a:spcPct val="15000"/>
            </a:spcAft>
            <a:buChar char="•"/>
          </a:pPr>
          <a:r>
            <a:rPr lang="en-US" sz="1600" kern="1200" dirty="0"/>
            <a:t>Conduct a literature review on terrorist tactics and target selection to support findings.</a:t>
          </a:r>
        </a:p>
      </dsp:txBody>
      <dsp:txXfrm rot="-5400000">
        <a:off x="4810157" y="5152055"/>
        <a:ext cx="8515821" cy="657466"/>
      </dsp:txXfrm>
    </dsp:sp>
    <dsp:sp modelId="{5DF8544A-FE9E-4D6B-94EC-B005AF95DEBF}">
      <dsp:nvSpPr>
        <dsp:cNvPr id="0" name=""/>
        <dsp:cNvSpPr/>
      </dsp:nvSpPr>
      <dsp:spPr>
        <a:xfrm>
          <a:off x="0" y="5025413"/>
          <a:ext cx="4810156" cy="91075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a:t>6. Contextual Analysis</a:t>
          </a:r>
        </a:p>
      </dsp:txBody>
      <dsp:txXfrm>
        <a:off x="44459" y="5069872"/>
        <a:ext cx="4721238" cy="821833"/>
      </dsp:txXfrm>
    </dsp:sp>
    <dsp:sp modelId="{B4E7EAB9-0393-42E9-BB6F-2378274F1247}">
      <dsp:nvSpPr>
        <dsp:cNvPr id="0" name=""/>
        <dsp:cNvSpPr/>
      </dsp:nvSpPr>
      <dsp:spPr>
        <a:xfrm rot="5400000">
          <a:off x="8721550" y="2161383"/>
          <a:ext cx="728600" cy="855138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Create heat maps to show the geographic distribution of attack types and targets.</a:t>
          </a:r>
        </a:p>
        <a:p>
          <a:pPr marL="171450" lvl="1" indent="-171450" algn="l" defTabSz="711200">
            <a:lnSpc>
              <a:spcPct val="90000"/>
            </a:lnSpc>
            <a:spcBef>
              <a:spcPct val="0"/>
            </a:spcBef>
            <a:spcAft>
              <a:spcPct val="15000"/>
            </a:spcAft>
            <a:buChar char="•"/>
          </a:pPr>
          <a:r>
            <a:rPr lang="en-US" sz="1600" kern="1200" dirty="0"/>
            <a:t>Use scatter plots and bar charts to visualize correlations and compare frequencies.</a:t>
          </a:r>
        </a:p>
      </dsp:txBody>
      <dsp:txXfrm rot="-5400000">
        <a:off x="4810157" y="6108344"/>
        <a:ext cx="8515821" cy="657466"/>
      </dsp:txXfrm>
    </dsp:sp>
    <dsp:sp modelId="{42D44601-1EB0-445B-AE56-4FB7D79E1664}">
      <dsp:nvSpPr>
        <dsp:cNvPr id="0" name=""/>
        <dsp:cNvSpPr/>
      </dsp:nvSpPr>
      <dsp:spPr>
        <a:xfrm>
          <a:off x="0" y="5981702"/>
          <a:ext cx="4810156" cy="91075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a:t>7. Data Visualization</a:t>
          </a:r>
        </a:p>
      </dsp:txBody>
      <dsp:txXfrm>
        <a:off x="44459" y="6026161"/>
        <a:ext cx="4721238" cy="821833"/>
      </dsp:txXfrm>
    </dsp:sp>
    <dsp:sp modelId="{1BAEC3D7-D089-4911-80F4-87A26BDED6F9}">
      <dsp:nvSpPr>
        <dsp:cNvPr id="0" name=""/>
        <dsp:cNvSpPr/>
      </dsp:nvSpPr>
      <dsp:spPr>
        <a:xfrm rot="5400000">
          <a:off x="8599081" y="3260632"/>
          <a:ext cx="955793" cy="854303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Compile a comprehensive report detailing methodology, analysis, findings, and conclusions.</a:t>
          </a:r>
        </a:p>
        <a:p>
          <a:pPr marL="171450" lvl="1" indent="-171450" algn="l" defTabSz="711200">
            <a:lnSpc>
              <a:spcPct val="90000"/>
            </a:lnSpc>
            <a:spcBef>
              <a:spcPct val="0"/>
            </a:spcBef>
            <a:spcAft>
              <a:spcPct val="15000"/>
            </a:spcAft>
            <a:buChar char="•"/>
          </a:pPr>
          <a:r>
            <a:rPr lang="en-US" sz="1600" kern="1200" dirty="0"/>
            <a:t>Develop interactive dashboards for stakeholders to explore data and findings.</a:t>
          </a:r>
        </a:p>
        <a:p>
          <a:pPr marL="171450" lvl="1" indent="-171450" algn="l" defTabSz="711200">
            <a:lnSpc>
              <a:spcPct val="90000"/>
            </a:lnSpc>
            <a:spcBef>
              <a:spcPct val="0"/>
            </a:spcBef>
            <a:spcAft>
              <a:spcPct val="15000"/>
            </a:spcAft>
            <a:buChar char="•"/>
          </a:pPr>
          <a:r>
            <a:rPr lang="en-US" sz="1600" kern="1200" dirty="0"/>
            <a:t>Prepare presentations to communicate findings to various audiences, including policymakers and researchers.</a:t>
          </a:r>
        </a:p>
      </dsp:txBody>
      <dsp:txXfrm rot="-5400000">
        <a:off x="4805459" y="7100912"/>
        <a:ext cx="8496379" cy="862477"/>
      </dsp:txXfrm>
    </dsp:sp>
    <dsp:sp modelId="{ADB572C1-D4A2-44CE-83A9-1EEF0B696772}">
      <dsp:nvSpPr>
        <dsp:cNvPr id="0" name=""/>
        <dsp:cNvSpPr/>
      </dsp:nvSpPr>
      <dsp:spPr>
        <a:xfrm>
          <a:off x="0" y="6937990"/>
          <a:ext cx="4805458" cy="11883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8. Reporting</a:t>
          </a:r>
        </a:p>
      </dsp:txBody>
      <dsp:txXfrm>
        <a:off x="58009" y="6995999"/>
        <a:ext cx="4689440" cy="107230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E55D8-577F-40FA-88C4-42B077394DA7}">
      <dsp:nvSpPr>
        <dsp:cNvPr id="0" name=""/>
        <dsp:cNvSpPr/>
      </dsp:nvSpPr>
      <dsp:spPr>
        <a:xfrm>
          <a:off x="140405" y="128376"/>
          <a:ext cx="5897644" cy="1370393"/>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b="0" kern="1200" dirty="0"/>
            <a:t>The below bar chart shows the number of fatalities caused by terrorism each year.</a:t>
          </a:r>
          <a:endParaRPr lang="en-US" sz="2500" kern="1200" dirty="0"/>
        </a:p>
      </dsp:txBody>
      <dsp:txXfrm>
        <a:off x="207302" y="195273"/>
        <a:ext cx="5763850" cy="1236599"/>
      </dsp:txXfrm>
    </dsp:sp>
  </dsp:spTree>
</dsp:drawing>
</file>

<file path=ppt/diagrams/layout1.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png>
</file>

<file path=ppt/media/image13.png>
</file>

<file path=ppt/media/image14.sv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03.08.2024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5693231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4360497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029927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15</a:t>
            </a:fld>
            <a:endParaRPr lang="cs-CZ"/>
          </a:p>
        </p:txBody>
      </p:sp>
    </p:spTree>
    <p:extLst>
      <p:ext uri="{BB962C8B-B14F-4D97-AF65-F5344CB8AC3E}">
        <p14:creationId xmlns:p14="http://schemas.microsoft.com/office/powerpoint/2010/main" val="6614537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0676340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03-Aug-24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03-Aug-24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03-Aug-24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03-Aug-24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03-Aug-24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03-Aug-24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03-Aug-24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03-Aug-24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03-Aug-24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03-Aug-24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03-Aug-24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03-Aug-24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3.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diagramColors" Target="../diagrams/colors8.xml"/><Relationship Id="rId3" Type="http://schemas.openxmlformats.org/officeDocument/2006/relationships/image" Target="../media/image28.png"/><Relationship Id="rId7" Type="http://schemas.openxmlformats.org/officeDocument/2006/relationships/diagramQuickStyle" Target="../diagrams/quickStyle8.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Layout" Target="../diagrams/layout8.xml"/><Relationship Id="rId5" Type="http://schemas.openxmlformats.org/officeDocument/2006/relationships/diagramData" Target="../diagrams/data8.xml"/><Relationship Id="rId4" Type="http://schemas.openxmlformats.org/officeDocument/2006/relationships/image" Target="../media/image29.svg"/><Relationship Id="rId9" Type="http://schemas.microsoft.com/office/2007/relationships/diagramDrawing" Target="../diagrams/drawing8.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9.xml"/><Relationship Id="rId13" Type="http://schemas.openxmlformats.org/officeDocument/2006/relationships/diagramColors" Target="../diagrams/colors10.xml"/><Relationship Id="rId3" Type="http://schemas.openxmlformats.org/officeDocument/2006/relationships/image" Target="../media/image30.png"/><Relationship Id="rId7" Type="http://schemas.openxmlformats.org/officeDocument/2006/relationships/diagramQuickStyle" Target="../diagrams/quickStyle9.xml"/><Relationship Id="rId12" Type="http://schemas.openxmlformats.org/officeDocument/2006/relationships/diagramQuickStyle" Target="../diagrams/quickStyle10.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diagramLayout" Target="../diagrams/layout9.xml"/><Relationship Id="rId11" Type="http://schemas.openxmlformats.org/officeDocument/2006/relationships/diagramLayout" Target="../diagrams/layout10.xml"/><Relationship Id="rId5" Type="http://schemas.openxmlformats.org/officeDocument/2006/relationships/diagramData" Target="../diagrams/data9.xml"/><Relationship Id="rId10" Type="http://schemas.openxmlformats.org/officeDocument/2006/relationships/diagramData" Target="../diagrams/data10.xml"/><Relationship Id="rId4" Type="http://schemas.openxmlformats.org/officeDocument/2006/relationships/image" Target="../media/image31.png"/><Relationship Id="rId9" Type="http://schemas.microsoft.com/office/2007/relationships/diagramDrawing" Target="../diagrams/drawing9.xml"/><Relationship Id="rId14" Type="http://schemas.microsoft.com/office/2007/relationships/diagramDrawing" Target="../diagrams/drawing10.xml"/></Relationships>
</file>

<file path=ppt/slides/_rels/slide17.xml.rels><?xml version="1.0" encoding="UTF-8" standalone="yes"?>
<Relationships xmlns="http://schemas.openxmlformats.org/package/2006/relationships"><Relationship Id="rId8" Type="http://schemas.openxmlformats.org/officeDocument/2006/relationships/diagramColors" Target="../diagrams/colors11.xml"/><Relationship Id="rId13" Type="http://schemas.openxmlformats.org/officeDocument/2006/relationships/diagramColors" Target="../diagrams/colors12.xml"/><Relationship Id="rId3" Type="http://schemas.openxmlformats.org/officeDocument/2006/relationships/image" Target="../media/image32.png"/><Relationship Id="rId7" Type="http://schemas.openxmlformats.org/officeDocument/2006/relationships/diagramQuickStyle" Target="../diagrams/quickStyle11.xml"/><Relationship Id="rId12" Type="http://schemas.openxmlformats.org/officeDocument/2006/relationships/diagramQuickStyle" Target="../diagrams/quickStyle12.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diagramLayout" Target="../diagrams/layout11.xml"/><Relationship Id="rId11" Type="http://schemas.openxmlformats.org/officeDocument/2006/relationships/diagramLayout" Target="../diagrams/layout12.xml"/><Relationship Id="rId5" Type="http://schemas.openxmlformats.org/officeDocument/2006/relationships/diagramData" Target="../diagrams/data11.xml"/><Relationship Id="rId10" Type="http://schemas.openxmlformats.org/officeDocument/2006/relationships/diagramData" Target="../diagrams/data12.xml"/><Relationship Id="rId4" Type="http://schemas.openxmlformats.org/officeDocument/2006/relationships/image" Target="../media/image31.png"/><Relationship Id="rId9" Type="http://schemas.microsoft.com/office/2007/relationships/diagramDrawing" Target="../diagrams/drawing11.xml"/><Relationship Id="rId14" Type="http://schemas.microsoft.com/office/2007/relationships/diagramDrawing" Target="../diagrams/drawing12.xml"/></Relationships>
</file>

<file path=ppt/slides/_rels/slide18.xml.rels><?xml version="1.0" encoding="UTF-8" standalone="yes"?>
<Relationships xmlns="http://schemas.openxmlformats.org/package/2006/relationships"><Relationship Id="rId8" Type="http://schemas.openxmlformats.org/officeDocument/2006/relationships/diagramColors" Target="../diagrams/colors13.xml"/><Relationship Id="rId13" Type="http://schemas.openxmlformats.org/officeDocument/2006/relationships/diagramColors" Target="../diagrams/colors14.xml"/><Relationship Id="rId3" Type="http://schemas.openxmlformats.org/officeDocument/2006/relationships/image" Target="../media/image33.png"/><Relationship Id="rId7" Type="http://schemas.openxmlformats.org/officeDocument/2006/relationships/diagramQuickStyle" Target="../diagrams/quickStyle13.xml"/><Relationship Id="rId12" Type="http://schemas.openxmlformats.org/officeDocument/2006/relationships/diagramQuickStyle" Target="../diagrams/quickStyle14.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diagramLayout" Target="../diagrams/layout13.xml"/><Relationship Id="rId11" Type="http://schemas.openxmlformats.org/officeDocument/2006/relationships/diagramLayout" Target="../diagrams/layout14.xml"/><Relationship Id="rId5" Type="http://schemas.openxmlformats.org/officeDocument/2006/relationships/diagramData" Target="../diagrams/data13.xml"/><Relationship Id="rId10" Type="http://schemas.openxmlformats.org/officeDocument/2006/relationships/diagramData" Target="../diagrams/data14.xml"/><Relationship Id="rId4" Type="http://schemas.openxmlformats.org/officeDocument/2006/relationships/image" Target="../media/image34.png"/><Relationship Id="rId9" Type="http://schemas.microsoft.com/office/2007/relationships/diagramDrawing" Target="../diagrams/drawing13.xml"/><Relationship Id="rId14" Type="http://schemas.microsoft.com/office/2007/relationships/diagramDrawing" Target="../diagrams/drawing14.xml"/></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jpeg"/><Relationship Id="rId11" Type="http://schemas.openxmlformats.org/officeDocument/2006/relationships/image" Target="../media/image10.jpeg"/><Relationship Id="rId5" Type="http://schemas.openxmlformats.org/officeDocument/2006/relationships/image" Target="../media/image4.jpeg"/><Relationship Id="rId10" Type="http://schemas.openxmlformats.org/officeDocument/2006/relationships/image" Target="../media/image9.jpeg"/><Relationship Id="rId4" Type="http://schemas.openxmlformats.org/officeDocument/2006/relationships/image" Target="../media/image3.svg"/><Relationship Id="rId9" Type="http://schemas.openxmlformats.org/officeDocument/2006/relationships/image" Target="../media/image8.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www.kaggle.com/datasets/START-UMD/gtd"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image" Target="../media/image15.png"/><Relationship Id="rId7" Type="http://schemas.openxmlformats.org/officeDocument/2006/relationships/diagramData" Target="../diagrams/data2.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8.svg"/><Relationship Id="rId11" Type="http://schemas.microsoft.com/office/2007/relationships/diagramDrawing" Target="../diagrams/drawing2.xml"/><Relationship Id="rId5" Type="http://schemas.openxmlformats.org/officeDocument/2006/relationships/image" Target="../media/image17.png"/><Relationship Id="rId10" Type="http://schemas.openxmlformats.org/officeDocument/2006/relationships/diagramColors" Target="../diagrams/colors2.xml"/><Relationship Id="rId4" Type="http://schemas.openxmlformats.org/officeDocument/2006/relationships/image" Target="../media/image16.png"/><Relationship Id="rId9"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9.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22.png"/><Relationship Id="rId7" Type="http://schemas.openxmlformats.org/officeDocument/2006/relationships/diagramColors" Target="../diagrams/colors6.xml"/><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3533CD">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508775" y="1568500"/>
            <a:ext cx="13525950" cy="1682115"/>
          </a:xfrm>
          <a:prstGeom prst="rect">
            <a:avLst/>
          </a:prstGeom>
        </p:spPr>
        <p:txBody>
          <a:bodyPr lIns="0" tIns="0" rIns="0" bIns="0" rtlCol="0" anchor="t">
            <a:spAutoFit/>
          </a:bodyPr>
          <a:lstStyle/>
          <a:p>
            <a:pPr algn="l">
              <a:lnSpc>
                <a:spcPts val="7200"/>
              </a:lnSpc>
            </a:pPr>
            <a:r>
              <a:rPr lang="en-US" sz="4000" spc="556" dirty="0">
                <a:solidFill>
                  <a:srgbClr val="FFFFFF"/>
                </a:solidFill>
                <a:latin typeface="IBM Plex Sans Medium"/>
                <a:ea typeface="IBM Plex Sans Medium"/>
                <a:cs typeface="IBM Plex Sans Medium"/>
                <a:sym typeface="IBM Plex Sans Medium"/>
              </a:rPr>
              <a:t>Data Analytics Internship Program 2024</a:t>
            </a:r>
          </a:p>
          <a:p>
            <a:pPr algn="l">
              <a:lnSpc>
                <a:spcPts val="6480"/>
              </a:lnSpc>
            </a:pPr>
            <a:r>
              <a:rPr lang="en-US" sz="3600" spc="500" dirty="0">
                <a:solidFill>
                  <a:srgbClr val="FFFFFF"/>
                </a:solidFill>
                <a:latin typeface="IBM Plex Sans Medium"/>
                <a:ea typeface="IBM Plex Sans Medium"/>
                <a:cs typeface="IBM Plex Sans Medium"/>
                <a:sym typeface="IBM Plex Sans Medium"/>
              </a:rPr>
              <a:t>Final Project Presentation</a:t>
            </a:r>
          </a:p>
        </p:txBody>
      </p:sp>
      <p:sp>
        <p:nvSpPr>
          <p:cNvPr id="3" name="TextBox 3"/>
          <p:cNvSpPr txBox="1"/>
          <p:nvPr/>
        </p:nvSpPr>
        <p:spPr>
          <a:xfrm>
            <a:off x="8760225" y="182200"/>
            <a:ext cx="9436350" cy="495300"/>
          </a:xfrm>
          <a:prstGeom prst="rect">
            <a:avLst/>
          </a:prstGeom>
        </p:spPr>
        <p:txBody>
          <a:bodyPr lIns="0" tIns="0" rIns="0" bIns="0" rtlCol="0" anchor="t">
            <a:spAutoFit/>
          </a:bodyPr>
          <a:lstStyle/>
          <a:p>
            <a:pPr algn="l">
              <a:lnSpc>
                <a:spcPts val="3840"/>
              </a:lnSpc>
            </a:pPr>
            <a:r>
              <a:rPr lang="en-US" sz="3200" spc="41">
                <a:solidFill>
                  <a:srgbClr val="FFFFFF"/>
                </a:solidFill>
                <a:latin typeface="IBM Plex Sans"/>
                <a:ea typeface="IBM Plex Sans"/>
                <a:cs typeface="IBM Plex Sans"/>
                <a:sym typeface="IBM Plex Sans"/>
              </a:rPr>
              <a:t>IBM</a:t>
            </a:r>
            <a:r>
              <a:rPr lang="en-US" sz="3200" spc="41">
                <a:solidFill>
                  <a:srgbClr val="FFFFFF"/>
                </a:solidFill>
                <a:latin typeface="IBM Plex Sans Medium"/>
                <a:ea typeface="IBM Plex Sans Medium"/>
                <a:cs typeface="IBM Plex Sans Medium"/>
                <a:sym typeface="IBM Plex Sans Medium"/>
              </a:rPr>
              <a:t> </a:t>
            </a:r>
            <a:r>
              <a:rPr lang="en-US" sz="3200" spc="41">
                <a:solidFill>
                  <a:srgbClr val="FFFFFF"/>
                </a:solidFill>
                <a:latin typeface="IBM Plex Sans"/>
                <a:ea typeface="IBM Plex Sans"/>
                <a:cs typeface="IBM Plex Sans"/>
                <a:sym typeface="IBM Plex Sans"/>
              </a:rPr>
              <a:t>SkillsBuild</a:t>
            </a:r>
            <a:r>
              <a:rPr lang="en-US" sz="3200" spc="41">
                <a:solidFill>
                  <a:srgbClr val="FFFFFF"/>
                </a:solidFill>
                <a:latin typeface="IBM Plex Sans Bold"/>
                <a:ea typeface="IBM Plex Sans Bold"/>
                <a:cs typeface="IBM Plex Sans Bold"/>
                <a:sym typeface="IBM Plex Sans Bold"/>
              </a:rPr>
              <a:t> </a:t>
            </a:r>
            <a:r>
              <a:rPr lang="en-US" sz="3200" spc="41">
                <a:solidFill>
                  <a:srgbClr val="FFFFFF"/>
                </a:solidFill>
                <a:latin typeface="IBM Plex Sans"/>
                <a:ea typeface="IBM Plex Sans"/>
                <a:cs typeface="IBM Plex Sans"/>
                <a:sym typeface="IBM Plex Sans"/>
              </a:rPr>
              <a:t>for Adult Learners - Data Analytics</a:t>
            </a:r>
          </a:p>
        </p:txBody>
      </p:sp>
      <p:grpSp>
        <p:nvGrpSpPr>
          <p:cNvPr id="4" name="Group 4"/>
          <p:cNvGrpSpPr/>
          <p:nvPr/>
        </p:nvGrpSpPr>
        <p:grpSpPr>
          <a:xfrm>
            <a:off x="-9525" y="4051695"/>
            <a:ext cx="18297525" cy="4264525"/>
            <a:chOff x="0" y="0"/>
            <a:chExt cx="24396700" cy="5686033"/>
          </a:xfrm>
        </p:grpSpPr>
        <p:sp>
          <p:nvSpPr>
            <p:cNvPr id="5" name="Freeform 5"/>
            <p:cNvSpPr/>
            <p:nvPr/>
          </p:nvSpPr>
          <p:spPr>
            <a:xfrm>
              <a:off x="12693" y="12983"/>
              <a:ext cx="24371313" cy="5660087"/>
            </a:xfrm>
            <a:custGeom>
              <a:avLst/>
              <a:gdLst/>
              <a:ahLst/>
              <a:cxnLst/>
              <a:rect l="l" t="t" r="r" b="b"/>
              <a:pathLst>
                <a:path w="24371313" h="5660087">
                  <a:moveTo>
                    <a:pt x="0" y="0"/>
                  </a:moveTo>
                  <a:lnTo>
                    <a:pt x="24371313" y="0"/>
                  </a:lnTo>
                  <a:lnTo>
                    <a:pt x="24371313" y="5660087"/>
                  </a:lnTo>
                  <a:lnTo>
                    <a:pt x="0" y="5660087"/>
                  </a:lnTo>
                  <a:close/>
                </a:path>
              </a:pathLst>
            </a:custGeom>
            <a:solidFill>
              <a:srgbClr val="FFFFFF"/>
            </a:solidFill>
          </p:spPr>
          <p:txBody>
            <a:bodyPr/>
            <a:lstStyle/>
            <a:p>
              <a:endParaRPr lang="en-US"/>
            </a:p>
          </p:txBody>
        </p:sp>
        <p:sp>
          <p:nvSpPr>
            <p:cNvPr id="6" name="Freeform 6"/>
            <p:cNvSpPr/>
            <p:nvPr/>
          </p:nvSpPr>
          <p:spPr>
            <a:xfrm>
              <a:off x="0" y="0"/>
              <a:ext cx="24396700" cy="5686053"/>
            </a:xfrm>
            <a:custGeom>
              <a:avLst/>
              <a:gdLst/>
              <a:ahLst/>
              <a:cxnLst/>
              <a:rect l="l" t="t" r="r" b="b"/>
              <a:pathLst>
                <a:path w="24396700" h="5686053">
                  <a:moveTo>
                    <a:pt x="12693" y="0"/>
                  </a:moveTo>
                  <a:lnTo>
                    <a:pt x="24384006" y="0"/>
                  </a:lnTo>
                  <a:cubicBezTo>
                    <a:pt x="24390989" y="0"/>
                    <a:pt x="24396700" y="5842"/>
                    <a:pt x="24396700" y="12983"/>
                  </a:cubicBezTo>
                  <a:lnTo>
                    <a:pt x="24396700" y="5673070"/>
                  </a:lnTo>
                  <a:cubicBezTo>
                    <a:pt x="24396700" y="5680210"/>
                    <a:pt x="24390989" y="5686053"/>
                    <a:pt x="24384006" y="5686053"/>
                  </a:cubicBezTo>
                  <a:lnTo>
                    <a:pt x="12693" y="5686053"/>
                  </a:lnTo>
                  <a:cubicBezTo>
                    <a:pt x="5712" y="5686053"/>
                    <a:pt x="0" y="5680210"/>
                    <a:pt x="0" y="5673070"/>
                  </a:cubicBezTo>
                  <a:lnTo>
                    <a:pt x="0" y="12983"/>
                  </a:lnTo>
                  <a:cubicBezTo>
                    <a:pt x="0" y="5842"/>
                    <a:pt x="5712" y="0"/>
                    <a:pt x="12693" y="0"/>
                  </a:cubicBezTo>
                  <a:moveTo>
                    <a:pt x="12693" y="25965"/>
                  </a:moveTo>
                  <a:lnTo>
                    <a:pt x="12693" y="12983"/>
                  </a:lnTo>
                  <a:lnTo>
                    <a:pt x="25387" y="12983"/>
                  </a:lnTo>
                  <a:lnTo>
                    <a:pt x="25387" y="5673070"/>
                  </a:lnTo>
                  <a:lnTo>
                    <a:pt x="12693" y="5673070"/>
                  </a:lnTo>
                  <a:lnTo>
                    <a:pt x="12693" y="5660087"/>
                  </a:lnTo>
                  <a:lnTo>
                    <a:pt x="24384006" y="5660087"/>
                  </a:lnTo>
                  <a:lnTo>
                    <a:pt x="24384006" y="5673070"/>
                  </a:lnTo>
                  <a:lnTo>
                    <a:pt x="24371314" y="5673070"/>
                  </a:lnTo>
                  <a:lnTo>
                    <a:pt x="24371314" y="12983"/>
                  </a:lnTo>
                  <a:lnTo>
                    <a:pt x="24384006" y="12983"/>
                  </a:lnTo>
                  <a:lnTo>
                    <a:pt x="24384006" y="25965"/>
                  </a:lnTo>
                  <a:lnTo>
                    <a:pt x="12693" y="25965"/>
                  </a:lnTo>
                  <a:close/>
                </a:path>
              </a:pathLst>
            </a:custGeom>
            <a:solidFill>
              <a:srgbClr val="FFFFFF"/>
            </a:solidFill>
          </p:spPr>
          <p:txBody>
            <a:bodyPr/>
            <a:lstStyle/>
            <a:p>
              <a:endParaRPr lang="en-US"/>
            </a:p>
          </p:txBody>
        </p:sp>
        <p:sp>
          <p:nvSpPr>
            <p:cNvPr id="7" name="TextBox 7"/>
            <p:cNvSpPr txBox="1"/>
            <p:nvPr/>
          </p:nvSpPr>
          <p:spPr>
            <a:xfrm>
              <a:off x="0" y="0"/>
              <a:ext cx="24396700" cy="5686033"/>
            </a:xfrm>
            <a:prstGeom prst="rect">
              <a:avLst/>
            </a:prstGeom>
          </p:spPr>
          <p:txBody>
            <a:bodyPr lIns="50800" tIns="50800" rIns="50800" bIns="50800" rtlCol="0" anchor="ctr"/>
            <a:lstStyle/>
            <a:p>
              <a:pPr algn="l">
                <a:lnSpc>
                  <a:spcPts val="3840"/>
                </a:lnSpc>
              </a:pPr>
              <a:endParaRPr dirty="0"/>
            </a:p>
            <a:p>
              <a:pPr algn="l">
                <a:lnSpc>
                  <a:spcPts val="3840"/>
                </a:lnSpc>
              </a:pPr>
              <a:endParaRPr dirty="0"/>
            </a:p>
            <a:p>
              <a:pPr marL="690881" lvl="1" indent="-345440" algn="l">
                <a:lnSpc>
                  <a:spcPts val="3840"/>
                </a:lnSpc>
                <a:buFont typeface="Arial"/>
                <a:buChar char="•"/>
              </a:pPr>
              <a:r>
                <a:rPr lang="en-US" sz="3200" dirty="0">
                  <a:solidFill>
                    <a:srgbClr val="000000"/>
                  </a:solidFill>
                  <a:latin typeface="Canva Sans"/>
                  <a:ea typeface="Canva Sans"/>
                  <a:cs typeface="Canva Sans"/>
                  <a:sym typeface="Canva Sans"/>
                </a:rPr>
                <a:t>Project Name:     </a:t>
              </a:r>
              <a:r>
                <a:rPr lang="en-US" sz="3200" dirty="0">
                  <a:solidFill>
                    <a:srgbClr val="000000"/>
                  </a:solidFill>
                  <a:latin typeface="Canva Sans Bold"/>
                  <a:ea typeface="Canva Sans Bold"/>
                  <a:cs typeface="Canva Sans Bold"/>
                  <a:sym typeface="Canva Sans Bold"/>
                </a:rPr>
                <a:t>Analysis on Global Terrorism Attacks </a:t>
              </a:r>
            </a:p>
            <a:p>
              <a:pPr marL="690881" lvl="1" indent="-345440" algn="l">
                <a:lnSpc>
                  <a:spcPts val="3840"/>
                </a:lnSpc>
                <a:buFont typeface="Arial"/>
                <a:buChar char="•"/>
              </a:pPr>
              <a:r>
                <a:rPr lang="en-US" sz="3200" dirty="0">
                  <a:solidFill>
                    <a:srgbClr val="000000"/>
                  </a:solidFill>
                  <a:latin typeface="Canva Sans"/>
                  <a:ea typeface="Canva Sans"/>
                  <a:cs typeface="Canva Sans"/>
                  <a:sym typeface="Canva Sans"/>
                </a:rPr>
                <a:t>Unique ID:           </a:t>
              </a:r>
              <a:r>
                <a:rPr lang="en-US" sz="3200" dirty="0">
                  <a:solidFill>
                    <a:srgbClr val="000000"/>
                  </a:solidFill>
                  <a:latin typeface="Canva Sans Bold"/>
                  <a:ea typeface="Canva Sans Bold"/>
                  <a:cs typeface="Canva Sans Bold"/>
                  <a:sym typeface="Canva Sans Bold"/>
                </a:rPr>
                <a:t> IBM0266</a:t>
              </a:r>
            </a:p>
            <a:p>
              <a:pPr marL="690881" lvl="1" indent="-345440" algn="l">
                <a:lnSpc>
                  <a:spcPts val="3840"/>
                </a:lnSpc>
                <a:buFont typeface="Arial"/>
                <a:buChar char="•"/>
              </a:pPr>
              <a:r>
                <a:rPr lang="en-US" sz="3200" dirty="0">
                  <a:solidFill>
                    <a:srgbClr val="000000"/>
                  </a:solidFill>
                  <a:latin typeface="Canva Sans"/>
                  <a:ea typeface="Canva Sans"/>
                  <a:cs typeface="Canva Sans"/>
                  <a:sym typeface="Canva Sans"/>
                </a:rPr>
                <a:t>Team Name:       </a:t>
              </a:r>
              <a:r>
                <a:rPr lang="en-US" sz="3200" dirty="0">
                  <a:solidFill>
                    <a:srgbClr val="000000"/>
                  </a:solidFill>
                  <a:latin typeface="Canva Sans Bold"/>
                  <a:ea typeface="Canva Sans Bold"/>
                  <a:cs typeface="Canva Sans Bold"/>
                  <a:sym typeface="Canva Sans Bold"/>
                </a:rPr>
                <a:t> CODEHACK</a:t>
              </a:r>
            </a:p>
            <a:p>
              <a:pPr marL="690881" lvl="1" indent="-345440" algn="l">
                <a:lnSpc>
                  <a:spcPts val="3840"/>
                </a:lnSpc>
                <a:buFont typeface="Arial"/>
                <a:buChar char="•"/>
              </a:pPr>
              <a:r>
                <a:rPr lang="en-US" sz="3200" dirty="0">
                  <a:solidFill>
                    <a:srgbClr val="000000"/>
                  </a:solidFill>
                  <a:latin typeface="Canva Sans"/>
                  <a:ea typeface="Canva Sans"/>
                  <a:cs typeface="Canva Sans"/>
                  <a:sym typeface="Canva Sans"/>
                </a:rPr>
                <a:t>College Name:   </a:t>
              </a:r>
              <a:r>
                <a:rPr lang="en-US" sz="3200" dirty="0">
                  <a:solidFill>
                    <a:srgbClr val="000000"/>
                  </a:solidFill>
                  <a:latin typeface="Canva Sans Bold"/>
                  <a:ea typeface="Canva Sans Bold"/>
                  <a:cs typeface="Canva Sans Bold"/>
                  <a:sym typeface="Canva Sans Bold"/>
                </a:rPr>
                <a:t> Arya College of Engineering, JAIPUR</a:t>
              </a:r>
            </a:p>
          </p:txBody>
        </p:sp>
      </p:grpSp>
      <p:grpSp>
        <p:nvGrpSpPr>
          <p:cNvPr id="8" name="Group 8"/>
          <p:cNvGrpSpPr/>
          <p:nvPr/>
        </p:nvGrpSpPr>
        <p:grpSpPr>
          <a:xfrm>
            <a:off x="520350" y="2476500"/>
            <a:ext cx="13957650" cy="81450"/>
            <a:chOff x="0" y="0"/>
            <a:chExt cx="18610200" cy="108600"/>
          </a:xfrm>
        </p:grpSpPr>
        <p:sp>
          <p:nvSpPr>
            <p:cNvPr id="9" name="Freeform 9"/>
            <p:cNvSpPr/>
            <p:nvPr/>
          </p:nvSpPr>
          <p:spPr>
            <a:xfrm>
              <a:off x="12700" y="12700"/>
              <a:ext cx="18584799" cy="83185"/>
            </a:xfrm>
            <a:custGeom>
              <a:avLst/>
              <a:gdLst/>
              <a:ahLst/>
              <a:cxnLst/>
              <a:rect l="l" t="t" r="r" b="b"/>
              <a:pathLst>
                <a:path w="18584799" h="83185">
                  <a:moveTo>
                    <a:pt x="0" y="0"/>
                  </a:moveTo>
                  <a:lnTo>
                    <a:pt x="18584799" y="0"/>
                  </a:lnTo>
                  <a:lnTo>
                    <a:pt x="18584799" y="83185"/>
                  </a:lnTo>
                  <a:lnTo>
                    <a:pt x="0" y="83185"/>
                  </a:lnTo>
                  <a:close/>
                </a:path>
              </a:pathLst>
            </a:custGeom>
            <a:solidFill>
              <a:srgbClr val="FFFFFF"/>
            </a:solidFill>
          </p:spPr>
          <p:txBody>
            <a:bodyPr/>
            <a:lstStyle/>
            <a:p>
              <a:endParaRPr lang="en-US"/>
            </a:p>
          </p:txBody>
        </p:sp>
        <p:sp>
          <p:nvSpPr>
            <p:cNvPr id="10" name="Freeform 10"/>
            <p:cNvSpPr/>
            <p:nvPr/>
          </p:nvSpPr>
          <p:spPr>
            <a:xfrm>
              <a:off x="0" y="0"/>
              <a:ext cx="18610199" cy="108585"/>
            </a:xfrm>
            <a:custGeom>
              <a:avLst/>
              <a:gdLst/>
              <a:ahLst/>
              <a:cxnLst/>
              <a:rect l="l" t="t" r="r" b="b"/>
              <a:pathLst>
                <a:path w="18610199" h="108585">
                  <a:moveTo>
                    <a:pt x="12700" y="0"/>
                  </a:moveTo>
                  <a:lnTo>
                    <a:pt x="18597499" y="0"/>
                  </a:lnTo>
                  <a:cubicBezTo>
                    <a:pt x="18604485" y="0"/>
                    <a:pt x="18610199" y="5715"/>
                    <a:pt x="18610199" y="12700"/>
                  </a:cubicBezTo>
                  <a:lnTo>
                    <a:pt x="18610199" y="95885"/>
                  </a:lnTo>
                  <a:cubicBezTo>
                    <a:pt x="18610199" y="102870"/>
                    <a:pt x="18604485" y="108585"/>
                    <a:pt x="18597499" y="108585"/>
                  </a:cubicBezTo>
                  <a:lnTo>
                    <a:pt x="12700" y="108585"/>
                  </a:lnTo>
                  <a:cubicBezTo>
                    <a:pt x="5715" y="108585"/>
                    <a:pt x="0" y="102870"/>
                    <a:pt x="0" y="95885"/>
                  </a:cubicBezTo>
                  <a:lnTo>
                    <a:pt x="0" y="12700"/>
                  </a:lnTo>
                  <a:cubicBezTo>
                    <a:pt x="0" y="5715"/>
                    <a:pt x="5715" y="0"/>
                    <a:pt x="12700" y="0"/>
                  </a:cubicBezTo>
                  <a:moveTo>
                    <a:pt x="12700" y="25400"/>
                  </a:moveTo>
                  <a:lnTo>
                    <a:pt x="12700" y="12700"/>
                  </a:lnTo>
                  <a:lnTo>
                    <a:pt x="25400" y="12700"/>
                  </a:lnTo>
                  <a:lnTo>
                    <a:pt x="25400" y="95885"/>
                  </a:lnTo>
                  <a:lnTo>
                    <a:pt x="12700" y="95885"/>
                  </a:lnTo>
                  <a:lnTo>
                    <a:pt x="12700" y="83185"/>
                  </a:lnTo>
                  <a:lnTo>
                    <a:pt x="18597499" y="83185"/>
                  </a:lnTo>
                  <a:lnTo>
                    <a:pt x="18597499" y="95885"/>
                  </a:lnTo>
                  <a:lnTo>
                    <a:pt x="18584799" y="95885"/>
                  </a:lnTo>
                  <a:lnTo>
                    <a:pt x="18584799" y="12700"/>
                  </a:lnTo>
                  <a:lnTo>
                    <a:pt x="18597499" y="12700"/>
                  </a:lnTo>
                  <a:lnTo>
                    <a:pt x="18597499" y="25400"/>
                  </a:lnTo>
                  <a:lnTo>
                    <a:pt x="12700" y="25400"/>
                  </a:lnTo>
                  <a:close/>
                </a:path>
              </a:pathLst>
            </a:custGeom>
            <a:solidFill>
              <a:srgbClr val="FFFFFF"/>
            </a:solidFill>
          </p:spPr>
          <p:txBody>
            <a:bodyPr/>
            <a:lstStyle/>
            <a:p>
              <a:endParaRPr lang="en-US"/>
            </a:p>
          </p:txBody>
        </p:sp>
      </p:grpSp>
      <p:grpSp>
        <p:nvGrpSpPr>
          <p:cNvPr id="11" name="Group 11"/>
          <p:cNvGrpSpPr/>
          <p:nvPr/>
        </p:nvGrpSpPr>
        <p:grpSpPr>
          <a:xfrm>
            <a:off x="-9525" y="9040120"/>
            <a:ext cx="18307050" cy="1246880"/>
            <a:chOff x="0" y="0"/>
            <a:chExt cx="24409400" cy="1662507"/>
          </a:xfrm>
        </p:grpSpPr>
        <p:sp>
          <p:nvSpPr>
            <p:cNvPr id="12" name="Freeform 12"/>
            <p:cNvSpPr/>
            <p:nvPr/>
          </p:nvSpPr>
          <p:spPr>
            <a:xfrm>
              <a:off x="12700" y="8169"/>
              <a:ext cx="24384000" cy="1646154"/>
            </a:xfrm>
            <a:custGeom>
              <a:avLst/>
              <a:gdLst/>
              <a:ahLst/>
              <a:cxnLst/>
              <a:rect l="l" t="t" r="r" b="b"/>
              <a:pathLst>
                <a:path w="24384000" h="1646154">
                  <a:moveTo>
                    <a:pt x="0" y="0"/>
                  </a:moveTo>
                  <a:lnTo>
                    <a:pt x="24384000" y="0"/>
                  </a:lnTo>
                  <a:lnTo>
                    <a:pt x="24384000" y="1646154"/>
                  </a:lnTo>
                  <a:lnTo>
                    <a:pt x="0" y="1646154"/>
                  </a:lnTo>
                  <a:close/>
                </a:path>
              </a:pathLst>
            </a:custGeom>
            <a:solidFill>
              <a:srgbClr val="FFFFFF"/>
            </a:solidFill>
          </p:spPr>
          <p:txBody>
            <a:bodyPr/>
            <a:lstStyle/>
            <a:p>
              <a:endParaRPr lang="en-US"/>
            </a:p>
          </p:txBody>
        </p:sp>
        <p:sp>
          <p:nvSpPr>
            <p:cNvPr id="13" name="Freeform 13"/>
            <p:cNvSpPr/>
            <p:nvPr/>
          </p:nvSpPr>
          <p:spPr>
            <a:xfrm>
              <a:off x="0" y="0"/>
              <a:ext cx="24409400" cy="1662492"/>
            </a:xfrm>
            <a:custGeom>
              <a:avLst/>
              <a:gdLst/>
              <a:ahLst/>
              <a:cxnLst/>
              <a:rect l="l" t="t" r="r" b="b"/>
              <a:pathLst>
                <a:path w="24409400" h="1662492">
                  <a:moveTo>
                    <a:pt x="12700" y="0"/>
                  </a:moveTo>
                  <a:lnTo>
                    <a:pt x="24396700" y="0"/>
                  </a:lnTo>
                  <a:cubicBezTo>
                    <a:pt x="24403686" y="0"/>
                    <a:pt x="24409400" y="3676"/>
                    <a:pt x="24409400" y="8169"/>
                  </a:cubicBezTo>
                  <a:lnTo>
                    <a:pt x="24409400" y="1654323"/>
                  </a:lnTo>
                  <a:cubicBezTo>
                    <a:pt x="24409400" y="1658816"/>
                    <a:pt x="24403686" y="1662492"/>
                    <a:pt x="24396700" y="1662492"/>
                  </a:cubicBezTo>
                  <a:lnTo>
                    <a:pt x="12700" y="1662492"/>
                  </a:lnTo>
                  <a:cubicBezTo>
                    <a:pt x="5715" y="1662492"/>
                    <a:pt x="0" y="1658816"/>
                    <a:pt x="0" y="1654323"/>
                  </a:cubicBezTo>
                  <a:lnTo>
                    <a:pt x="0" y="8169"/>
                  </a:lnTo>
                  <a:cubicBezTo>
                    <a:pt x="0" y="3676"/>
                    <a:pt x="5715" y="0"/>
                    <a:pt x="12700" y="0"/>
                  </a:cubicBezTo>
                  <a:moveTo>
                    <a:pt x="12700" y="16338"/>
                  </a:moveTo>
                  <a:lnTo>
                    <a:pt x="12700" y="8169"/>
                  </a:lnTo>
                  <a:lnTo>
                    <a:pt x="25400" y="8169"/>
                  </a:lnTo>
                  <a:lnTo>
                    <a:pt x="25400" y="1654323"/>
                  </a:lnTo>
                  <a:lnTo>
                    <a:pt x="12700" y="1654323"/>
                  </a:lnTo>
                  <a:lnTo>
                    <a:pt x="12700" y="1646154"/>
                  </a:lnTo>
                  <a:lnTo>
                    <a:pt x="24396700" y="1646154"/>
                  </a:lnTo>
                  <a:lnTo>
                    <a:pt x="24396700" y="1654323"/>
                  </a:lnTo>
                  <a:lnTo>
                    <a:pt x="24384000" y="1654323"/>
                  </a:lnTo>
                  <a:lnTo>
                    <a:pt x="24384000" y="8169"/>
                  </a:lnTo>
                  <a:lnTo>
                    <a:pt x="24396700" y="8169"/>
                  </a:lnTo>
                  <a:lnTo>
                    <a:pt x="24396700" y="16338"/>
                  </a:lnTo>
                  <a:lnTo>
                    <a:pt x="12700" y="16338"/>
                  </a:lnTo>
                  <a:close/>
                </a:path>
              </a:pathLst>
            </a:custGeom>
            <a:solidFill>
              <a:srgbClr val="FFFFFF"/>
            </a:solidFill>
          </p:spPr>
          <p:txBody>
            <a:bodyPr/>
            <a:lstStyle/>
            <a:p>
              <a:endParaRPr lang="en-US"/>
            </a:p>
          </p:txBody>
        </p:sp>
      </p:grpSp>
      <p:sp>
        <p:nvSpPr>
          <p:cNvPr id="14" name="Freeform 14"/>
          <p:cNvSpPr/>
          <p:nvPr/>
        </p:nvSpPr>
        <p:spPr>
          <a:xfrm>
            <a:off x="14865752" y="9117300"/>
            <a:ext cx="3422248" cy="1169700"/>
          </a:xfrm>
          <a:custGeom>
            <a:avLst/>
            <a:gdLst/>
            <a:ahLst/>
            <a:cxnLst/>
            <a:rect l="l" t="t" r="r" b="b"/>
            <a:pathLst>
              <a:path w="3422248" h="1169700">
                <a:moveTo>
                  <a:pt x="0" y="0"/>
                </a:moveTo>
                <a:lnTo>
                  <a:pt x="3422248" y="0"/>
                </a:lnTo>
                <a:lnTo>
                  <a:pt x="3422248" y="1169700"/>
                </a:lnTo>
                <a:lnTo>
                  <a:pt x="0" y="1169700"/>
                </a:lnTo>
                <a:lnTo>
                  <a:pt x="0" y="0"/>
                </a:lnTo>
                <a:close/>
              </a:path>
            </a:pathLst>
          </a:custGeom>
          <a:blipFill>
            <a:blip r:embed="rId3"/>
            <a:stretch>
              <a:fillRect/>
            </a:stretch>
          </a:blipFill>
        </p:spPr>
        <p:txBody>
          <a:bodyPr/>
          <a:lstStyle/>
          <a:p>
            <a:endParaRPr lang="en-US"/>
          </a:p>
        </p:txBody>
      </p:sp>
      <p:grpSp>
        <p:nvGrpSpPr>
          <p:cNvPr id="15" name="Group 15"/>
          <p:cNvGrpSpPr/>
          <p:nvPr/>
        </p:nvGrpSpPr>
        <p:grpSpPr>
          <a:xfrm>
            <a:off x="277600" y="6216288"/>
            <a:ext cx="338875" cy="338875"/>
            <a:chOff x="0" y="0"/>
            <a:chExt cx="406400" cy="406400"/>
          </a:xfrm>
        </p:grpSpPr>
        <p:sp>
          <p:nvSpPr>
            <p:cNvPr id="16" name="Freeform 16"/>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17" name="TextBox 17"/>
            <p:cNvSpPr txBox="1"/>
            <p:nvPr/>
          </p:nvSpPr>
          <p:spPr>
            <a:xfrm>
              <a:off x="0" y="-47625"/>
              <a:ext cx="406400" cy="454025"/>
            </a:xfrm>
            <a:prstGeom prst="rect">
              <a:avLst/>
            </a:prstGeom>
          </p:spPr>
          <p:txBody>
            <a:bodyPr lIns="50800" tIns="50800" rIns="50800" bIns="50800" rtlCol="0" anchor="ctr"/>
            <a:lstStyle/>
            <a:p>
              <a:pPr algn="ctr">
                <a:lnSpc>
                  <a:spcPts val="2239"/>
                </a:lnSpc>
              </a:pPr>
              <a:endParaRPr/>
            </a:p>
          </p:txBody>
        </p:sp>
      </p:grpSp>
      <p:grpSp>
        <p:nvGrpSpPr>
          <p:cNvPr id="18" name="Group 18"/>
          <p:cNvGrpSpPr/>
          <p:nvPr/>
        </p:nvGrpSpPr>
        <p:grpSpPr>
          <a:xfrm>
            <a:off x="277600" y="5725012"/>
            <a:ext cx="338875" cy="338875"/>
            <a:chOff x="0" y="0"/>
            <a:chExt cx="406400" cy="406400"/>
          </a:xfrm>
        </p:grpSpPr>
        <p:sp>
          <p:nvSpPr>
            <p:cNvPr id="19" name="Freeform 19"/>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20" name="TextBox 20"/>
            <p:cNvSpPr txBox="1"/>
            <p:nvPr/>
          </p:nvSpPr>
          <p:spPr>
            <a:xfrm>
              <a:off x="0" y="-47625"/>
              <a:ext cx="406400" cy="454025"/>
            </a:xfrm>
            <a:prstGeom prst="rect">
              <a:avLst/>
            </a:prstGeom>
          </p:spPr>
          <p:txBody>
            <a:bodyPr lIns="50800" tIns="50800" rIns="50800" bIns="50800" rtlCol="0" anchor="ctr"/>
            <a:lstStyle/>
            <a:p>
              <a:pPr algn="ctr">
                <a:lnSpc>
                  <a:spcPts val="2239"/>
                </a:lnSpc>
              </a:pPr>
              <a:endParaRPr/>
            </a:p>
          </p:txBody>
        </p:sp>
      </p:grpSp>
      <p:grpSp>
        <p:nvGrpSpPr>
          <p:cNvPr id="21" name="Group 21"/>
          <p:cNvGrpSpPr/>
          <p:nvPr/>
        </p:nvGrpSpPr>
        <p:grpSpPr>
          <a:xfrm>
            <a:off x="277600" y="7200900"/>
            <a:ext cx="338875" cy="338875"/>
            <a:chOff x="0" y="0"/>
            <a:chExt cx="406400" cy="406400"/>
          </a:xfrm>
        </p:grpSpPr>
        <p:sp>
          <p:nvSpPr>
            <p:cNvPr id="22" name="Freeform 22"/>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23" name="TextBox 23"/>
            <p:cNvSpPr txBox="1"/>
            <p:nvPr/>
          </p:nvSpPr>
          <p:spPr>
            <a:xfrm>
              <a:off x="0" y="-47625"/>
              <a:ext cx="406400" cy="454025"/>
            </a:xfrm>
            <a:prstGeom prst="rect">
              <a:avLst/>
            </a:prstGeom>
          </p:spPr>
          <p:txBody>
            <a:bodyPr lIns="50800" tIns="50800" rIns="50800" bIns="50800" rtlCol="0" anchor="ctr"/>
            <a:lstStyle/>
            <a:p>
              <a:pPr algn="ctr">
                <a:lnSpc>
                  <a:spcPts val="2239"/>
                </a:lnSpc>
              </a:pPr>
              <a:endParaRPr/>
            </a:p>
          </p:txBody>
        </p:sp>
      </p:grpSp>
      <p:grpSp>
        <p:nvGrpSpPr>
          <p:cNvPr id="24" name="Group 24"/>
          <p:cNvGrpSpPr/>
          <p:nvPr/>
        </p:nvGrpSpPr>
        <p:grpSpPr>
          <a:xfrm>
            <a:off x="277600" y="6711204"/>
            <a:ext cx="338875" cy="338875"/>
            <a:chOff x="0" y="0"/>
            <a:chExt cx="406400" cy="406400"/>
          </a:xfrm>
        </p:grpSpPr>
        <p:sp>
          <p:nvSpPr>
            <p:cNvPr id="25" name="Freeform 25"/>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26" name="TextBox 26"/>
            <p:cNvSpPr txBox="1"/>
            <p:nvPr/>
          </p:nvSpPr>
          <p:spPr>
            <a:xfrm>
              <a:off x="0" y="-47625"/>
              <a:ext cx="406400" cy="454025"/>
            </a:xfrm>
            <a:prstGeom prst="rect">
              <a:avLst/>
            </a:prstGeom>
          </p:spPr>
          <p:txBody>
            <a:bodyPr lIns="50800" tIns="50800" rIns="50800" bIns="50800" rtlCol="0" anchor="ctr"/>
            <a:lstStyle/>
            <a:p>
              <a:pPr algn="ctr">
                <a:lnSpc>
                  <a:spcPts val="2239"/>
                </a:lnSpc>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1238681"/>
            <a:ext cx="18307050" cy="47625"/>
            <a:chOff x="0" y="0"/>
            <a:chExt cx="108124601" cy="281281"/>
          </a:xfrm>
        </p:grpSpPr>
        <p:sp>
          <p:nvSpPr>
            <p:cNvPr id="3" name="Freeform 3"/>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4" name="TextBox 4"/>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grpSp>
        <p:nvGrpSpPr>
          <p:cNvPr id="5" name="Group 5"/>
          <p:cNvGrpSpPr/>
          <p:nvPr/>
        </p:nvGrpSpPr>
        <p:grpSpPr>
          <a:xfrm rot="-10800000">
            <a:off x="-9525" y="9943875"/>
            <a:ext cx="18307050" cy="352650"/>
            <a:chOff x="0" y="0"/>
            <a:chExt cx="24409400" cy="470200"/>
          </a:xfrm>
        </p:grpSpPr>
        <p:sp>
          <p:nvSpPr>
            <p:cNvPr id="6" name="Freeform 6"/>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7" name="Freeform 7"/>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sp>
        <p:nvSpPr>
          <p:cNvPr id="8" name="TextBox 8"/>
          <p:cNvSpPr txBox="1"/>
          <p:nvPr/>
        </p:nvSpPr>
        <p:spPr>
          <a:xfrm>
            <a:off x="533162" y="238125"/>
            <a:ext cx="8823693" cy="1581150"/>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Data Analysis</a:t>
            </a:r>
          </a:p>
          <a:p>
            <a:pPr algn="l">
              <a:lnSpc>
                <a:spcPts val="6239"/>
              </a:lnSpc>
            </a:pPr>
            <a:endParaRPr lang="en-US" sz="5199" spc="837" dirty="0">
              <a:solidFill>
                <a:srgbClr val="8C52FF"/>
              </a:solidFill>
              <a:latin typeface="IBM Plex Sans Medium"/>
              <a:ea typeface="IBM Plex Sans Medium"/>
              <a:cs typeface="IBM Plex Sans Medium"/>
              <a:sym typeface="IBM Plex Sans Medium"/>
            </a:endParaRPr>
          </a:p>
        </p:txBody>
      </p:sp>
      <p:sp>
        <p:nvSpPr>
          <p:cNvPr id="9" name="TextBox 9"/>
          <p:cNvSpPr txBox="1"/>
          <p:nvPr/>
        </p:nvSpPr>
        <p:spPr>
          <a:xfrm>
            <a:off x="990362" y="1609473"/>
            <a:ext cx="5562838" cy="551433"/>
          </a:xfrm>
          <a:prstGeom prst="rect">
            <a:avLst/>
          </a:prstGeom>
        </p:spPr>
        <p:txBody>
          <a:bodyPr wrap="square" lIns="0" tIns="0" rIns="0" bIns="0" rtlCol="0" anchor="t">
            <a:spAutoFit/>
          </a:bodyPr>
          <a:lstStyle/>
          <a:p>
            <a:pPr>
              <a:lnSpc>
                <a:spcPts val="4320"/>
              </a:lnSpc>
              <a:spcBef>
                <a:spcPct val="0"/>
              </a:spcBef>
            </a:pPr>
            <a:r>
              <a:rPr lang="en-US" sz="3600" b="1" spc="345" dirty="0">
                <a:solidFill>
                  <a:srgbClr val="000000"/>
                </a:solidFill>
                <a:latin typeface="Bierstadt" panose="020B0004020202020204" pitchFamily="34" charset="0"/>
                <a:ea typeface="Arial Bold"/>
                <a:cs typeface="Arial Bold"/>
                <a:sym typeface="Arial Bold"/>
              </a:rPr>
              <a:t>Analytical Tools Used</a:t>
            </a:r>
          </a:p>
        </p:txBody>
      </p:sp>
      <p:sp>
        <p:nvSpPr>
          <p:cNvPr id="10" name="TextBox 10"/>
          <p:cNvSpPr txBox="1"/>
          <p:nvPr/>
        </p:nvSpPr>
        <p:spPr>
          <a:xfrm>
            <a:off x="1127851" y="2434093"/>
            <a:ext cx="2910749" cy="475506"/>
          </a:xfrm>
          <a:prstGeom prst="rect">
            <a:avLst/>
          </a:prstGeom>
        </p:spPr>
        <p:txBody>
          <a:bodyPr lIns="0" tIns="0" rIns="0" bIns="0" rtlCol="0" anchor="t">
            <a:spAutoFit/>
          </a:bodyPr>
          <a:lstStyle/>
          <a:p>
            <a:pPr algn="ctr">
              <a:lnSpc>
                <a:spcPts val="3715"/>
              </a:lnSpc>
              <a:spcBef>
                <a:spcPct val="0"/>
              </a:spcBef>
            </a:pPr>
            <a:r>
              <a:rPr lang="en-US" sz="2654" dirty="0">
                <a:solidFill>
                  <a:srgbClr val="000000"/>
                </a:solidFill>
                <a:latin typeface="Poppins Bold"/>
                <a:ea typeface="Poppins Bold"/>
                <a:cs typeface="Poppins Bold"/>
                <a:sym typeface="Poppins Bold"/>
              </a:rPr>
              <a:t>Analytical Tools </a:t>
            </a:r>
          </a:p>
        </p:txBody>
      </p:sp>
      <p:sp>
        <p:nvSpPr>
          <p:cNvPr id="13" name="TextBox 13"/>
          <p:cNvSpPr txBox="1"/>
          <p:nvPr/>
        </p:nvSpPr>
        <p:spPr>
          <a:xfrm>
            <a:off x="1219200" y="2975281"/>
            <a:ext cx="11049000" cy="2095702"/>
          </a:xfrm>
          <a:prstGeom prst="rect">
            <a:avLst/>
          </a:prstGeom>
        </p:spPr>
        <p:txBody>
          <a:bodyPr wrap="square" lIns="0" tIns="0" rIns="0" bIns="0" rtlCol="0" anchor="t">
            <a:spAutoFit/>
          </a:bodyPr>
          <a:lstStyle/>
          <a:p>
            <a:pPr algn="just">
              <a:lnSpc>
                <a:spcPts val="3334"/>
              </a:lnSpc>
            </a:pPr>
            <a:r>
              <a:rPr lang="en-US" sz="2382" dirty="0">
                <a:solidFill>
                  <a:srgbClr val="000000"/>
                </a:solidFill>
                <a:latin typeface="Poppins"/>
                <a:ea typeface="Poppins"/>
                <a:cs typeface="Poppins"/>
                <a:sym typeface="Poppins"/>
              </a:rPr>
              <a:t>The following tools and technologies will be used for data analysis: </a:t>
            </a:r>
          </a:p>
          <a:p>
            <a:pPr marL="457200" indent="-457200" algn="just">
              <a:lnSpc>
                <a:spcPts val="3334"/>
              </a:lnSpc>
              <a:buFont typeface="+mj-lt"/>
              <a:buAutoNum type="arabicPeriod"/>
            </a:pPr>
            <a:r>
              <a:rPr lang="en-US" sz="2382" b="1" dirty="0">
                <a:solidFill>
                  <a:srgbClr val="000000"/>
                </a:solidFill>
                <a:latin typeface="Poppins"/>
                <a:ea typeface="Poppins"/>
                <a:cs typeface="Poppins"/>
                <a:sym typeface="Poppins"/>
              </a:rPr>
              <a:t>Python</a:t>
            </a:r>
            <a:r>
              <a:rPr lang="en-US" sz="2382" dirty="0">
                <a:solidFill>
                  <a:srgbClr val="000000"/>
                </a:solidFill>
                <a:latin typeface="Poppins"/>
                <a:ea typeface="Poppins"/>
                <a:cs typeface="Poppins"/>
                <a:sym typeface="Poppins"/>
              </a:rPr>
              <a:t>: For data cleaning, analysis, and visualization, using libraries such as Pandas, NumPy, Matplotlib, and Seaborn. </a:t>
            </a:r>
          </a:p>
          <a:p>
            <a:pPr marL="457200" indent="-457200" algn="just">
              <a:lnSpc>
                <a:spcPts val="3334"/>
              </a:lnSpc>
              <a:buFont typeface="+mj-lt"/>
              <a:buAutoNum type="arabicPeriod"/>
            </a:pPr>
            <a:r>
              <a:rPr lang="en-US" sz="2382" b="1" dirty="0">
                <a:solidFill>
                  <a:srgbClr val="000000"/>
                </a:solidFill>
                <a:latin typeface="Poppins"/>
                <a:ea typeface="Poppins"/>
                <a:cs typeface="Poppins"/>
                <a:sym typeface="Poppins"/>
              </a:rPr>
              <a:t>Jupyter Notebooks</a:t>
            </a:r>
            <a:r>
              <a:rPr lang="en-US" sz="2382" dirty="0">
                <a:solidFill>
                  <a:srgbClr val="000000"/>
                </a:solidFill>
                <a:latin typeface="Poppins"/>
                <a:ea typeface="Poppins"/>
                <a:cs typeface="Poppins"/>
                <a:sym typeface="Poppins"/>
              </a:rPr>
              <a:t>: For documenting the analysis process and visualizations.</a:t>
            </a:r>
          </a:p>
        </p:txBody>
      </p:sp>
      <p:pic>
        <p:nvPicPr>
          <p:cNvPr id="17" name="Picture 16">
            <a:extLst>
              <a:ext uri="{FF2B5EF4-FFF2-40B4-BE49-F238E27FC236}">
                <a16:creationId xmlns:a16="http://schemas.microsoft.com/office/drawing/2014/main" id="{D5784CB3-E829-113C-6791-1FCC82C9F742}"/>
              </a:ext>
            </a:extLst>
          </p:cNvPr>
          <p:cNvPicPr>
            <a:picLocks noChangeAspect="1"/>
          </p:cNvPicPr>
          <p:nvPr/>
        </p:nvPicPr>
        <p:blipFill>
          <a:blip r:embed="rId3"/>
          <a:stretch>
            <a:fillRect/>
          </a:stretch>
        </p:blipFill>
        <p:spPr>
          <a:xfrm>
            <a:off x="1148633" y="5345287"/>
            <a:ext cx="5292155" cy="4331247"/>
          </a:xfrm>
          <a:prstGeom prst="rect">
            <a:avLst/>
          </a:prstGeom>
          <a:ln>
            <a:noFill/>
          </a:ln>
          <a:effectLst>
            <a:outerShdw blurRad="292100" dist="139700" dir="2700000" algn="tl" rotWithShape="0">
              <a:srgbClr val="333333">
                <a:alpha val="65000"/>
              </a:srgbClr>
            </a:outerShdw>
          </a:effectLst>
        </p:spPr>
      </p:pic>
      <p:grpSp>
        <p:nvGrpSpPr>
          <p:cNvPr id="20" name="Group 19">
            <a:extLst>
              <a:ext uri="{FF2B5EF4-FFF2-40B4-BE49-F238E27FC236}">
                <a16:creationId xmlns:a16="http://schemas.microsoft.com/office/drawing/2014/main" id="{010829DE-ADE9-548E-58BA-22FE68EB2B8A}"/>
              </a:ext>
            </a:extLst>
          </p:cNvPr>
          <p:cNvGrpSpPr/>
          <p:nvPr/>
        </p:nvGrpSpPr>
        <p:grpSpPr>
          <a:xfrm>
            <a:off x="7924800" y="5981701"/>
            <a:ext cx="9214567" cy="2154110"/>
            <a:chOff x="0" y="1647"/>
            <a:chExt cx="16459437" cy="671580"/>
          </a:xfrm>
        </p:grpSpPr>
        <p:sp>
          <p:nvSpPr>
            <p:cNvPr id="22" name="Rectangle: Rounded Corners 21">
              <a:extLst>
                <a:ext uri="{FF2B5EF4-FFF2-40B4-BE49-F238E27FC236}">
                  <a16:creationId xmlns:a16="http://schemas.microsoft.com/office/drawing/2014/main" id="{F7B47DFC-57FC-1981-CCE1-55CA27081090}"/>
                </a:ext>
              </a:extLst>
            </p:cNvPr>
            <p:cNvSpPr/>
            <p:nvPr/>
          </p:nvSpPr>
          <p:spPr>
            <a:xfrm>
              <a:off x="0" y="1647"/>
              <a:ext cx="16459437" cy="6715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23" name="Rectangle: Rounded Corners 4">
              <a:extLst>
                <a:ext uri="{FF2B5EF4-FFF2-40B4-BE49-F238E27FC236}">
                  <a16:creationId xmlns:a16="http://schemas.microsoft.com/office/drawing/2014/main" id="{A05B1E8B-B776-3EDC-FA99-CB903A6F722A}"/>
                </a:ext>
              </a:extLst>
            </p:cNvPr>
            <p:cNvSpPr txBox="1"/>
            <p:nvPr/>
          </p:nvSpPr>
          <p:spPr>
            <a:xfrm>
              <a:off x="32784" y="34431"/>
              <a:ext cx="16393869" cy="60601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6680" tIns="106680" rIns="106680" bIns="106680" numCol="1" spcCol="1270" anchor="ctr" anchorCtr="0">
              <a:noAutofit/>
            </a:bodyPr>
            <a:lstStyle/>
            <a:p>
              <a:pPr defTabSz="1244600">
                <a:lnSpc>
                  <a:spcPct val="90000"/>
                </a:lnSpc>
                <a:spcBef>
                  <a:spcPct val="0"/>
                </a:spcBef>
                <a:spcAft>
                  <a:spcPct val="35000"/>
                </a:spcAft>
              </a:pPr>
              <a:r>
                <a:rPr lang="en-US" sz="2800" kern="1200" dirty="0">
                  <a:solidFill>
                    <a:schemeClr val="bg1"/>
                  </a:solidFill>
                  <a:effectLst/>
                  <a:latin typeface="Poppins" panose="00000500000000000000" pitchFamily="2" charset="0"/>
                  <a:ea typeface="Poppins" panose="00000500000000000000" pitchFamily="2" charset="0"/>
                  <a:cs typeface="Poppins" panose="00000500000000000000" pitchFamily="2" charset="0"/>
                </a:rPr>
                <a:t>We got to know about the top 10 most attacked countries in which Iraq and Pakistan are the hotspots.</a:t>
              </a:r>
              <a:endParaRPr lang="en-US" sz="2800" dirty="0">
                <a:solidFill>
                  <a:schemeClr val="bg1"/>
                </a:solidFill>
                <a:effectLst/>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rot="-10800000">
            <a:off x="-9525" y="9943875"/>
            <a:ext cx="18307050" cy="352650"/>
            <a:chOff x="0" y="0"/>
            <a:chExt cx="24409400" cy="470200"/>
          </a:xfrm>
        </p:grpSpPr>
        <p:sp>
          <p:nvSpPr>
            <p:cNvPr id="4" name="Freeform 4"/>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5" name="Freeform 5"/>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6" name="Group 6"/>
          <p:cNvGrpSpPr/>
          <p:nvPr/>
        </p:nvGrpSpPr>
        <p:grpSpPr>
          <a:xfrm rot="-10800000">
            <a:off x="-9525" y="1238681"/>
            <a:ext cx="18307050" cy="47625"/>
            <a:chOff x="0" y="0"/>
            <a:chExt cx="108124601" cy="281281"/>
          </a:xfrm>
        </p:grpSpPr>
        <p:sp>
          <p:nvSpPr>
            <p:cNvPr id="7" name="Freeform 7"/>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8" name="TextBox 8"/>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9" name="TextBox 8">
            <a:extLst>
              <a:ext uri="{FF2B5EF4-FFF2-40B4-BE49-F238E27FC236}">
                <a16:creationId xmlns:a16="http://schemas.microsoft.com/office/drawing/2014/main" id="{9D7CFBAB-3021-B050-E9C7-2E5CD7300898}"/>
              </a:ext>
            </a:extLst>
          </p:cNvPr>
          <p:cNvSpPr txBox="1"/>
          <p:nvPr/>
        </p:nvSpPr>
        <p:spPr>
          <a:xfrm>
            <a:off x="533162" y="238125"/>
            <a:ext cx="8823693" cy="1581150"/>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Key Findings</a:t>
            </a:r>
          </a:p>
          <a:p>
            <a:pPr algn="l">
              <a:lnSpc>
                <a:spcPts val="6239"/>
              </a:lnSpc>
            </a:pPr>
            <a:endParaRPr lang="en-US" sz="5199" spc="837" dirty="0">
              <a:solidFill>
                <a:srgbClr val="8C52FF"/>
              </a:solidFill>
              <a:latin typeface="IBM Plex Sans Medium"/>
              <a:ea typeface="IBM Plex Sans Medium"/>
              <a:cs typeface="IBM Plex Sans Medium"/>
              <a:sym typeface="IBM Plex Sans Medium"/>
            </a:endParaRPr>
          </a:p>
        </p:txBody>
      </p:sp>
      <p:sp>
        <p:nvSpPr>
          <p:cNvPr id="10" name="TextBox 13">
            <a:extLst>
              <a:ext uri="{FF2B5EF4-FFF2-40B4-BE49-F238E27FC236}">
                <a16:creationId xmlns:a16="http://schemas.microsoft.com/office/drawing/2014/main" id="{4A4D9F9D-A668-E248-F250-02FFE7F6D4CD}"/>
              </a:ext>
            </a:extLst>
          </p:cNvPr>
          <p:cNvSpPr txBox="1"/>
          <p:nvPr/>
        </p:nvSpPr>
        <p:spPr>
          <a:xfrm>
            <a:off x="1219200" y="2975281"/>
            <a:ext cx="11049000" cy="402931"/>
          </a:xfrm>
          <a:prstGeom prst="rect">
            <a:avLst/>
          </a:prstGeom>
        </p:spPr>
        <p:txBody>
          <a:bodyPr wrap="square" lIns="0" tIns="0" rIns="0" bIns="0" rtlCol="0" anchor="t">
            <a:spAutoFit/>
          </a:bodyPr>
          <a:lstStyle/>
          <a:p>
            <a:pPr algn="just">
              <a:lnSpc>
                <a:spcPts val="3334"/>
              </a:lnSpc>
            </a:pPr>
            <a:endParaRPr lang="en-US" sz="2382" dirty="0">
              <a:solidFill>
                <a:srgbClr val="000000"/>
              </a:solidFill>
              <a:latin typeface="Poppins"/>
              <a:ea typeface="Poppins"/>
              <a:cs typeface="Poppins"/>
              <a:sym typeface="Poppins"/>
            </a:endParaRPr>
          </a:p>
        </p:txBody>
      </p:sp>
      <p:pic>
        <p:nvPicPr>
          <p:cNvPr id="19" name="Picture 18">
            <a:extLst>
              <a:ext uri="{FF2B5EF4-FFF2-40B4-BE49-F238E27FC236}">
                <a16:creationId xmlns:a16="http://schemas.microsoft.com/office/drawing/2014/main" id="{FB9E93D4-5325-5D45-F3BB-992621F62873}"/>
              </a:ext>
            </a:extLst>
          </p:cNvPr>
          <p:cNvPicPr>
            <a:picLocks noChangeAspect="1"/>
          </p:cNvPicPr>
          <p:nvPr/>
        </p:nvPicPr>
        <p:blipFill>
          <a:blip r:embed="rId2"/>
          <a:stretch>
            <a:fillRect/>
          </a:stretch>
        </p:blipFill>
        <p:spPr>
          <a:xfrm>
            <a:off x="470284" y="1828800"/>
            <a:ext cx="6387716" cy="3925331"/>
          </a:xfrm>
          <a:prstGeom prst="rect">
            <a:avLst/>
          </a:prstGeom>
          <a:ln>
            <a:noFill/>
          </a:ln>
          <a:effectLst>
            <a:outerShdw blurRad="292100" dist="139700" dir="2700000" algn="tl" rotWithShape="0">
              <a:srgbClr val="333333">
                <a:alpha val="65000"/>
              </a:srgbClr>
            </a:outerShdw>
          </a:effectLst>
        </p:spPr>
      </p:pic>
      <p:pic>
        <p:nvPicPr>
          <p:cNvPr id="21" name="Picture 20">
            <a:extLst>
              <a:ext uri="{FF2B5EF4-FFF2-40B4-BE49-F238E27FC236}">
                <a16:creationId xmlns:a16="http://schemas.microsoft.com/office/drawing/2014/main" id="{7EA625F7-06EE-A508-EE53-13B35DABA656}"/>
              </a:ext>
            </a:extLst>
          </p:cNvPr>
          <p:cNvPicPr>
            <a:picLocks noChangeAspect="1"/>
          </p:cNvPicPr>
          <p:nvPr/>
        </p:nvPicPr>
        <p:blipFill>
          <a:blip r:embed="rId3"/>
          <a:stretch>
            <a:fillRect/>
          </a:stretch>
        </p:blipFill>
        <p:spPr>
          <a:xfrm>
            <a:off x="7620000" y="1819275"/>
            <a:ext cx="10134838" cy="3925331"/>
          </a:xfrm>
          <a:prstGeom prst="rect">
            <a:avLst/>
          </a:prstGeom>
          <a:ln>
            <a:noFill/>
          </a:ln>
          <a:effectLst>
            <a:outerShdw blurRad="292100" dist="139700" dir="2700000" algn="tl" rotWithShape="0">
              <a:srgbClr val="333333">
                <a:alpha val="65000"/>
              </a:srgbClr>
            </a:outerShdw>
          </a:effectLst>
        </p:spPr>
      </p:pic>
      <p:grpSp>
        <p:nvGrpSpPr>
          <p:cNvPr id="22" name="Group 21">
            <a:extLst>
              <a:ext uri="{FF2B5EF4-FFF2-40B4-BE49-F238E27FC236}">
                <a16:creationId xmlns:a16="http://schemas.microsoft.com/office/drawing/2014/main" id="{4C8BB001-4998-FD29-6E04-73E0A2396724}"/>
              </a:ext>
            </a:extLst>
          </p:cNvPr>
          <p:cNvGrpSpPr/>
          <p:nvPr/>
        </p:nvGrpSpPr>
        <p:grpSpPr>
          <a:xfrm>
            <a:off x="548740" y="6774950"/>
            <a:ext cx="6230803" cy="2154110"/>
            <a:chOff x="0" y="1647"/>
            <a:chExt cx="16459437" cy="671580"/>
          </a:xfrm>
        </p:grpSpPr>
        <p:sp>
          <p:nvSpPr>
            <p:cNvPr id="23" name="Rectangle: Rounded Corners 22">
              <a:extLst>
                <a:ext uri="{FF2B5EF4-FFF2-40B4-BE49-F238E27FC236}">
                  <a16:creationId xmlns:a16="http://schemas.microsoft.com/office/drawing/2014/main" id="{84CCD5D3-E07B-B106-24DC-222ED7AEE767}"/>
                </a:ext>
              </a:extLst>
            </p:cNvPr>
            <p:cNvSpPr/>
            <p:nvPr/>
          </p:nvSpPr>
          <p:spPr>
            <a:xfrm>
              <a:off x="0" y="1647"/>
              <a:ext cx="16459437" cy="6715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24" name="Rectangle: Rounded Corners 4">
              <a:extLst>
                <a:ext uri="{FF2B5EF4-FFF2-40B4-BE49-F238E27FC236}">
                  <a16:creationId xmlns:a16="http://schemas.microsoft.com/office/drawing/2014/main" id="{A9E9EE9D-B163-4208-B655-C3C4B638CA34}"/>
                </a:ext>
              </a:extLst>
            </p:cNvPr>
            <p:cNvSpPr txBox="1"/>
            <p:nvPr/>
          </p:nvSpPr>
          <p:spPr>
            <a:xfrm>
              <a:off x="32784" y="34431"/>
              <a:ext cx="16393869" cy="60601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6680" tIns="106680" rIns="106680" bIns="106680" numCol="1" spcCol="1270" anchor="ctr" anchorCtr="0">
              <a:noAutofit/>
            </a:bodyPr>
            <a:lstStyle/>
            <a:p>
              <a:pPr defTabSz="1244600">
                <a:lnSpc>
                  <a:spcPct val="90000"/>
                </a:lnSpc>
                <a:spcBef>
                  <a:spcPct val="0"/>
                </a:spcBef>
                <a:spcAft>
                  <a:spcPct val="35000"/>
                </a:spcAft>
              </a:pPr>
              <a:r>
                <a:rPr lang="en-US" sz="2800" dirty="0">
                  <a:solidFill>
                    <a:schemeClr val="bg1"/>
                  </a:solidFill>
                  <a:effectLst/>
                </a:rPr>
                <a:t>We have compiled a list of the top 10 most active terrorist groups, with the Taliban having the highest number of attacks.</a:t>
              </a:r>
            </a:p>
          </p:txBody>
        </p:sp>
      </p:grpSp>
      <p:grpSp>
        <p:nvGrpSpPr>
          <p:cNvPr id="25" name="Group 24">
            <a:extLst>
              <a:ext uri="{FF2B5EF4-FFF2-40B4-BE49-F238E27FC236}">
                <a16:creationId xmlns:a16="http://schemas.microsoft.com/office/drawing/2014/main" id="{8D4342FF-3D36-FF57-7D99-9AF50A405AA4}"/>
              </a:ext>
            </a:extLst>
          </p:cNvPr>
          <p:cNvGrpSpPr/>
          <p:nvPr/>
        </p:nvGrpSpPr>
        <p:grpSpPr>
          <a:xfrm>
            <a:off x="9032635" y="6767203"/>
            <a:ext cx="7309567" cy="2154110"/>
            <a:chOff x="0" y="1647"/>
            <a:chExt cx="16459437" cy="671580"/>
          </a:xfrm>
        </p:grpSpPr>
        <p:sp>
          <p:nvSpPr>
            <p:cNvPr id="26" name="Rectangle: Rounded Corners 25">
              <a:extLst>
                <a:ext uri="{FF2B5EF4-FFF2-40B4-BE49-F238E27FC236}">
                  <a16:creationId xmlns:a16="http://schemas.microsoft.com/office/drawing/2014/main" id="{718F7CA7-04F3-430D-856A-8AB9DCE25591}"/>
                </a:ext>
              </a:extLst>
            </p:cNvPr>
            <p:cNvSpPr/>
            <p:nvPr/>
          </p:nvSpPr>
          <p:spPr>
            <a:xfrm>
              <a:off x="0" y="1647"/>
              <a:ext cx="16459437" cy="6715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27" name="Rectangle: Rounded Corners 4">
              <a:extLst>
                <a:ext uri="{FF2B5EF4-FFF2-40B4-BE49-F238E27FC236}">
                  <a16:creationId xmlns:a16="http://schemas.microsoft.com/office/drawing/2014/main" id="{90B083D8-E9EE-82FA-518E-B1AF483C939C}"/>
                </a:ext>
              </a:extLst>
            </p:cNvPr>
            <p:cNvSpPr txBox="1"/>
            <p:nvPr/>
          </p:nvSpPr>
          <p:spPr>
            <a:xfrm>
              <a:off x="32784" y="34431"/>
              <a:ext cx="16393869" cy="60601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6680" tIns="106680" rIns="106680" bIns="106680" numCol="1" spcCol="1270" anchor="ctr" anchorCtr="0">
              <a:noAutofit/>
            </a:bodyPr>
            <a:lstStyle/>
            <a:p>
              <a:pPr defTabSz="1244600">
                <a:lnSpc>
                  <a:spcPct val="90000"/>
                </a:lnSpc>
                <a:spcBef>
                  <a:spcPct val="0"/>
                </a:spcBef>
                <a:spcAft>
                  <a:spcPct val="35000"/>
                </a:spcAft>
              </a:pPr>
              <a:r>
                <a:rPr lang="en-US" sz="2800" kern="1200" dirty="0">
                  <a:solidFill>
                    <a:schemeClr val="bg1"/>
                  </a:solidFill>
                  <a:effectLst/>
                  <a:latin typeface="Poppins" panose="00000500000000000000" pitchFamily="2" charset="0"/>
                  <a:ea typeface="Poppins" panose="00000500000000000000" pitchFamily="2" charset="0"/>
                  <a:cs typeface="Poppins" panose="00000500000000000000" pitchFamily="2" charset="0"/>
                </a:rPr>
                <a:t>By grouping the data by country, group, and number of kills, we obtain a list sorted by the highest number of kills.</a:t>
              </a:r>
              <a:endParaRPr lang="en-US" sz="2800" dirty="0">
                <a:solidFill>
                  <a:schemeClr val="bg1"/>
                </a:solidFill>
                <a:effectLst/>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9943875"/>
            <a:ext cx="18307050" cy="352650"/>
            <a:chOff x="0" y="0"/>
            <a:chExt cx="24409400" cy="470200"/>
          </a:xfrm>
        </p:grpSpPr>
        <p:sp>
          <p:nvSpPr>
            <p:cNvPr id="3" name="Freeform 3"/>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4" name="Freeform 4"/>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5" name="Group 5"/>
          <p:cNvGrpSpPr/>
          <p:nvPr/>
        </p:nvGrpSpPr>
        <p:grpSpPr>
          <a:xfrm rot="-10800000">
            <a:off x="-9525" y="1238681"/>
            <a:ext cx="18307050" cy="47625"/>
            <a:chOff x="0" y="0"/>
            <a:chExt cx="108124601" cy="281281"/>
          </a:xfrm>
        </p:grpSpPr>
        <p:sp>
          <p:nvSpPr>
            <p:cNvPr id="6" name="Freeform 6"/>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7" name="TextBox 7"/>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9" name="TextBox 8">
            <a:extLst>
              <a:ext uri="{FF2B5EF4-FFF2-40B4-BE49-F238E27FC236}">
                <a16:creationId xmlns:a16="http://schemas.microsoft.com/office/drawing/2014/main" id="{F9164935-A34E-AFC7-F8F9-4EC02F5F2950}"/>
              </a:ext>
            </a:extLst>
          </p:cNvPr>
          <p:cNvSpPr txBox="1"/>
          <p:nvPr/>
        </p:nvSpPr>
        <p:spPr>
          <a:xfrm>
            <a:off x="533162" y="238125"/>
            <a:ext cx="8823693" cy="1581150"/>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Insights Derived</a:t>
            </a:r>
          </a:p>
          <a:p>
            <a:pPr algn="l">
              <a:lnSpc>
                <a:spcPts val="6239"/>
              </a:lnSpc>
            </a:pPr>
            <a:endParaRPr lang="en-US" sz="5199" spc="837" dirty="0">
              <a:solidFill>
                <a:srgbClr val="8C52FF"/>
              </a:solidFill>
              <a:latin typeface="IBM Plex Sans Medium"/>
              <a:ea typeface="IBM Plex Sans Medium"/>
              <a:cs typeface="IBM Plex Sans Medium"/>
              <a:sym typeface="IBM Plex Sans Medium"/>
            </a:endParaRPr>
          </a:p>
        </p:txBody>
      </p:sp>
      <p:graphicFrame>
        <p:nvGraphicFramePr>
          <p:cNvPr id="16" name="Diagram 15">
            <a:extLst>
              <a:ext uri="{FF2B5EF4-FFF2-40B4-BE49-F238E27FC236}">
                <a16:creationId xmlns:a16="http://schemas.microsoft.com/office/drawing/2014/main" id="{F01305C6-A5AD-DA7D-4AFF-955DA2E86344}"/>
              </a:ext>
            </a:extLst>
          </p:cNvPr>
          <p:cNvGraphicFramePr/>
          <p:nvPr>
            <p:extLst>
              <p:ext uri="{D42A27DB-BD31-4B8C-83A1-F6EECF244321}">
                <p14:modId xmlns:p14="http://schemas.microsoft.com/office/powerpoint/2010/main" val="4206897693"/>
              </p:ext>
            </p:extLst>
          </p:nvPr>
        </p:nvGraphicFramePr>
        <p:xfrm>
          <a:off x="2057400" y="2019300"/>
          <a:ext cx="14097000" cy="6635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184726" y="2704846"/>
            <a:ext cx="10712020" cy="384336"/>
          </a:xfrm>
          <a:prstGeom prst="rect">
            <a:avLst/>
          </a:prstGeom>
        </p:spPr>
        <p:txBody>
          <a:bodyPr wrap="square" lIns="0" tIns="0" rIns="0" bIns="0" rtlCol="0" anchor="t">
            <a:spAutoFit/>
          </a:bodyPr>
          <a:lstStyle/>
          <a:p>
            <a:pPr marL="342900" indent="-342900" algn="l">
              <a:lnSpc>
                <a:spcPts val="3239"/>
              </a:lnSpc>
              <a:buFont typeface="Arial" panose="020B0604020202020204" pitchFamily="34" charset="0"/>
              <a:buChar char="•"/>
            </a:pPr>
            <a:endParaRPr lang="en-US" sz="2313" dirty="0">
              <a:solidFill>
                <a:srgbClr val="000000"/>
              </a:solidFill>
              <a:latin typeface="Canva Sans"/>
              <a:ea typeface="Canva Sans"/>
              <a:cs typeface="Canva Sans"/>
              <a:sym typeface="Canva Sans"/>
            </a:endParaRPr>
          </a:p>
        </p:txBody>
      </p:sp>
      <p:sp>
        <p:nvSpPr>
          <p:cNvPr id="3" name="TextBox 3"/>
          <p:cNvSpPr txBox="1"/>
          <p:nvPr/>
        </p:nvSpPr>
        <p:spPr>
          <a:xfrm>
            <a:off x="9139238" y="4274503"/>
            <a:ext cx="9525" cy="1566544"/>
          </a:xfrm>
          <a:prstGeom prst="rect">
            <a:avLst/>
          </a:prstGeom>
        </p:spPr>
        <p:txBody>
          <a:bodyPr lIns="0" tIns="0" rIns="0" bIns="0" rtlCol="0" anchor="t">
            <a:spAutoFit/>
          </a:bodyPr>
          <a:lstStyle/>
          <a:p>
            <a:pPr algn="ctr">
              <a:lnSpc>
                <a:spcPts val="12880"/>
              </a:lnSpc>
            </a:pPr>
            <a:endParaRPr/>
          </a:p>
        </p:txBody>
      </p:sp>
      <p:grpSp>
        <p:nvGrpSpPr>
          <p:cNvPr id="4" name="Group 4"/>
          <p:cNvGrpSpPr/>
          <p:nvPr/>
        </p:nvGrpSpPr>
        <p:grpSpPr>
          <a:xfrm rot="-10800000">
            <a:off x="-9525" y="9943875"/>
            <a:ext cx="18307050" cy="352650"/>
            <a:chOff x="0" y="0"/>
            <a:chExt cx="24409400" cy="470200"/>
          </a:xfrm>
        </p:grpSpPr>
        <p:sp>
          <p:nvSpPr>
            <p:cNvPr id="5" name="Freeform 5"/>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6" name="Freeform 6"/>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7" name="Group 7"/>
          <p:cNvGrpSpPr/>
          <p:nvPr/>
        </p:nvGrpSpPr>
        <p:grpSpPr>
          <a:xfrm rot="-10800000">
            <a:off x="-9525" y="1238681"/>
            <a:ext cx="18307050" cy="47625"/>
            <a:chOff x="0" y="0"/>
            <a:chExt cx="108124601" cy="281281"/>
          </a:xfrm>
        </p:grpSpPr>
        <p:sp>
          <p:nvSpPr>
            <p:cNvPr id="8" name="Freeform 8"/>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9" name="TextBox 9"/>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533162" y="238125"/>
            <a:ext cx="11051304" cy="790575"/>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Hypothesis Development</a:t>
            </a:r>
          </a:p>
        </p:txBody>
      </p:sp>
      <p:sp>
        <p:nvSpPr>
          <p:cNvPr id="11" name="TextBox 11"/>
          <p:cNvSpPr txBox="1"/>
          <p:nvPr/>
        </p:nvSpPr>
        <p:spPr>
          <a:xfrm>
            <a:off x="496291" y="1635296"/>
            <a:ext cx="6180051" cy="551433"/>
          </a:xfrm>
          <a:prstGeom prst="rect">
            <a:avLst/>
          </a:prstGeom>
        </p:spPr>
        <p:txBody>
          <a:bodyPr wrap="square" lIns="0" tIns="0" rIns="0" bIns="0" rtlCol="0" anchor="t">
            <a:spAutoFit/>
          </a:bodyPr>
          <a:lstStyle/>
          <a:p>
            <a:pPr>
              <a:lnSpc>
                <a:spcPts val="4320"/>
              </a:lnSpc>
              <a:spcBef>
                <a:spcPct val="0"/>
              </a:spcBef>
            </a:pPr>
            <a:r>
              <a:rPr lang="en-US" sz="3600" b="1" spc="345" dirty="0">
                <a:solidFill>
                  <a:srgbClr val="000000"/>
                </a:solidFill>
                <a:latin typeface="Bierstadt" panose="020B0004020202020204" pitchFamily="34" charset="0"/>
                <a:ea typeface="Arial Bold"/>
                <a:cs typeface="Arial Bold"/>
                <a:sym typeface="Arial Bold"/>
              </a:rPr>
              <a:t>Formulated Hypothesis</a:t>
            </a:r>
          </a:p>
        </p:txBody>
      </p:sp>
      <p:sp>
        <p:nvSpPr>
          <p:cNvPr id="12" name="TextBox 12"/>
          <p:cNvSpPr txBox="1"/>
          <p:nvPr/>
        </p:nvSpPr>
        <p:spPr>
          <a:xfrm>
            <a:off x="496291" y="6870083"/>
            <a:ext cx="9009659" cy="1102866"/>
          </a:xfrm>
          <a:prstGeom prst="rect">
            <a:avLst/>
          </a:prstGeom>
        </p:spPr>
        <p:txBody>
          <a:bodyPr wrap="square" lIns="0" tIns="0" rIns="0" bIns="0" rtlCol="0" anchor="t">
            <a:spAutoFit/>
          </a:bodyPr>
          <a:lstStyle/>
          <a:p>
            <a:pPr>
              <a:lnSpc>
                <a:spcPts val="4320"/>
              </a:lnSpc>
            </a:pPr>
            <a:r>
              <a:rPr lang="en-US" sz="3600" b="1" spc="345" dirty="0" err="1">
                <a:solidFill>
                  <a:srgbClr val="000000"/>
                </a:solidFill>
                <a:latin typeface="Bierstadt" panose="020B0004020202020204" pitchFamily="34" charset="0"/>
                <a:ea typeface="Arial Bold"/>
                <a:cs typeface="Arial Bold"/>
                <a:sym typeface="Arial Bold"/>
              </a:rPr>
              <a:t>Rationalise</a:t>
            </a:r>
            <a:r>
              <a:rPr lang="en-US" sz="3600" b="1" spc="345" dirty="0">
                <a:solidFill>
                  <a:srgbClr val="000000"/>
                </a:solidFill>
                <a:latin typeface="Bierstadt" panose="020B0004020202020204" pitchFamily="34" charset="0"/>
                <a:ea typeface="Arial Bold"/>
                <a:cs typeface="Arial Bold"/>
                <a:sym typeface="Arial Bold"/>
              </a:rPr>
              <a:t> Behind the Hypothesis</a:t>
            </a:r>
          </a:p>
          <a:p>
            <a:pPr algn="ctr">
              <a:lnSpc>
                <a:spcPts val="4320"/>
              </a:lnSpc>
              <a:spcBef>
                <a:spcPct val="0"/>
              </a:spcBef>
            </a:pPr>
            <a:endParaRPr lang="en-US" sz="3600" spc="345" dirty="0">
              <a:solidFill>
                <a:srgbClr val="000000"/>
              </a:solidFill>
              <a:latin typeface="Arial Bold"/>
              <a:ea typeface="Arial Bold"/>
              <a:cs typeface="Arial Bold"/>
              <a:sym typeface="Arial Bold"/>
            </a:endParaRPr>
          </a:p>
        </p:txBody>
      </p:sp>
      <p:sp>
        <p:nvSpPr>
          <p:cNvPr id="13" name="Freeform 13"/>
          <p:cNvSpPr/>
          <p:nvPr/>
        </p:nvSpPr>
        <p:spPr>
          <a:xfrm>
            <a:off x="11923785" y="3617129"/>
            <a:ext cx="5513037" cy="6211873"/>
          </a:xfrm>
          <a:custGeom>
            <a:avLst/>
            <a:gdLst/>
            <a:ahLst/>
            <a:cxnLst/>
            <a:rect l="l" t="t" r="r" b="b"/>
            <a:pathLst>
              <a:path w="5513037" h="6211873">
                <a:moveTo>
                  <a:pt x="0" y="0"/>
                </a:moveTo>
                <a:lnTo>
                  <a:pt x="5513037" y="0"/>
                </a:lnTo>
                <a:lnTo>
                  <a:pt x="5513037" y="6211873"/>
                </a:lnTo>
                <a:lnTo>
                  <a:pt x="0" y="62118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4" name="Rectangle 23">
            <a:extLst>
              <a:ext uri="{FF2B5EF4-FFF2-40B4-BE49-F238E27FC236}">
                <a16:creationId xmlns:a16="http://schemas.microsoft.com/office/drawing/2014/main" id="{1965BACD-5FD5-A07E-CF34-59D6D3EEBBB8}"/>
              </a:ext>
            </a:extLst>
          </p:cNvPr>
          <p:cNvSpPr/>
          <p:nvPr/>
        </p:nvSpPr>
        <p:spPr>
          <a:xfrm>
            <a:off x="489364" y="2814667"/>
            <a:ext cx="7930560" cy="310685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gn="l">
              <a:lnSpc>
                <a:spcPts val="3239"/>
              </a:lnSpc>
              <a:buFont typeface="Arial" panose="020B0604020202020204" pitchFamily="34" charset="0"/>
              <a:buChar char="•"/>
            </a:pPr>
            <a:r>
              <a:rPr lang="en-US" sz="1800" dirty="0">
                <a:solidFill>
                  <a:schemeClr val="bg1"/>
                </a:solidFill>
                <a:latin typeface="Canva Sans"/>
                <a:ea typeface="Canva Sans"/>
                <a:cs typeface="Canva Sans"/>
                <a:sym typeface="Canva Sans"/>
              </a:rPr>
              <a:t>Incidents are concentrated in politically unstable regions.</a:t>
            </a:r>
          </a:p>
          <a:p>
            <a:pPr marL="342900" indent="-342900" algn="l">
              <a:lnSpc>
                <a:spcPts val="3239"/>
              </a:lnSpc>
              <a:buFont typeface="Arial" panose="020B0604020202020204" pitchFamily="34" charset="0"/>
              <a:buChar char="•"/>
            </a:pPr>
            <a:r>
              <a:rPr lang="en-US" sz="1800" dirty="0">
                <a:solidFill>
                  <a:schemeClr val="bg1"/>
                </a:solidFill>
                <a:latin typeface="Canva Sans"/>
                <a:ea typeface="Canva Sans"/>
                <a:cs typeface="Canva Sans"/>
                <a:sym typeface="Canva Sans"/>
              </a:rPr>
              <a:t>Peaks in </a:t>
            </a:r>
            <a:r>
              <a:rPr lang="en-US" sz="1800" dirty="0">
                <a:ln w="0"/>
                <a:solidFill>
                  <a:schemeClr val="bg1"/>
                </a:solidFill>
                <a:effectLst>
                  <a:outerShdw blurRad="38100" dist="19050" dir="2700000" algn="tl" rotWithShape="0">
                    <a:schemeClr val="dk1">
                      <a:alpha val="40000"/>
                    </a:schemeClr>
                  </a:outerShdw>
                </a:effectLst>
                <a:latin typeface="Canva Sans"/>
                <a:ea typeface="Canva Sans"/>
                <a:cs typeface="Canva Sans"/>
                <a:sym typeface="Canva Sans"/>
              </a:rPr>
              <a:t>incidents</a:t>
            </a:r>
            <a:r>
              <a:rPr lang="en-US" sz="1800" dirty="0">
                <a:solidFill>
                  <a:schemeClr val="bg1"/>
                </a:solidFill>
                <a:latin typeface="Canva Sans"/>
                <a:ea typeface="Canva Sans"/>
                <a:cs typeface="Canva Sans"/>
                <a:sym typeface="Canva Sans"/>
              </a:rPr>
              <a:t> occur during specific periods.</a:t>
            </a:r>
          </a:p>
          <a:p>
            <a:pPr marL="342900" indent="-342900" algn="l">
              <a:lnSpc>
                <a:spcPts val="3239"/>
              </a:lnSpc>
              <a:buFont typeface="Arial" panose="020B0604020202020204" pitchFamily="34" charset="0"/>
              <a:buChar char="•"/>
            </a:pPr>
            <a:r>
              <a:rPr lang="en-US" sz="1800" dirty="0">
                <a:solidFill>
                  <a:schemeClr val="bg1"/>
                </a:solidFill>
                <a:latin typeface="Canva Sans"/>
                <a:ea typeface="Canva Sans"/>
                <a:cs typeface="Canva Sans"/>
                <a:sym typeface="Canva Sans"/>
              </a:rPr>
              <a:t>Attack types may correlate with targets.</a:t>
            </a:r>
          </a:p>
          <a:p>
            <a:pPr marL="342900" indent="-342900" algn="l">
              <a:lnSpc>
                <a:spcPts val="3239"/>
              </a:lnSpc>
              <a:buFont typeface="Arial" panose="020B0604020202020204" pitchFamily="34" charset="0"/>
              <a:buChar char="•"/>
            </a:pPr>
            <a:r>
              <a:rPr lang="en-US" sz="1800" dirty="0">
                <a:solidFill>
                  <a:schemeClr val="bg1"/>
                </a:solidFill>
                <a:latin typeface="Canva Sans"/>
                <a:ea typeface="Canva Sans"/>
                <a:cs typeface="Canva Sans"/>
                <a:sym typeface="Canva Sans"/>
              </a:rPr>
              <a:t>Different groups might prefer certain weapons.</a:t>
            </a:r>
          </a:p>
          <a:p>
            <a:pPr marL="342900" indent="-342900" algn="l">
              <a:lnSpc>
                <a:spcPts val="3239"/>
              </a:lnSpc>
              <a:buFont typeface="Arial" panose="020B0604020202020204" pitchFamily="34" charset="0"/>
              <a:buChar char="•"/>
            </a:pPr>
            <a:r>
              <a:rPr lang="en-US" sz="1800" dirty="0">
                <a:solidFill>
                  <a:schemeClr val="bg1"/>
                </a:solidFill>
                <a:latin typeface="Canva Sans"/>
                <a:ea typeface="Canva Sans"/>
                <a:cs typeface="Canva Sans"/>
                <a:sym typeface="Canva Sans"/>
              </a:rPr>
              <a:t>Casualty numbers could depend on attack type and preparedness</a:t>
            </a:r>
          </a:p>
          <a:p>
            <a:pPr marL="342900" indent="-342900" algn="l">
              <a:lnSpc>
                <a:spcPts val="3239"/>
              </a:lnSpc>
              <a:buFont typeface="Arial" panose="020B0604020202020204" pitchFamily="34" charset="0"/>
              <a:buChar char="•"/>
            </a:pPr>
            <a:r>
              <a:rPr lang="en-US" sz="1800" dirty="0">
                <a:solidFill>
                  <a:schemeClr val="bg1"/>
                </a:solidFill>
                <a:latin typeface="Canva Sans"/>
                <a:ea typeface="Canva Sans"/>
                <a:cs typeface="Canva Sans"/>
                <a:sym typeface="Canva Sans"/>
              </a:rPr>
              <a:t>.Motivations vary by region and time.</a:t>
            </a:r>
          </a:p>
          <a:p>
            <a:pPr marL="342900" indent="-342900" algn="l">
              <a:lnSpc>
                <a:spcPts val="3239"/>
              </a:lnSpc>
              <a:buFont typeface="Arial" panose="020B0604020202020204" pitchFamily="34" charset="0"/>
              <a:buChar char="•"/>
            </a:pPr>
            <a:r>
              <a:rPr lang="en-US" sz="1800" dirty="0">
                <a:solidFill>
                  <a:schemeClr val="bg1"/>
                </a:solidFill>
                <a:latin typeface="Canva Sans"/>
                <a:ea typeface="Canva Sans"/>
                <a:cs typeface="Canva Sans"/>
                <a:sym typeface="Canva Sans"/>
              </a:rPr>
              <a:t>Data source reliability affects information accuracy.</a:t>
            </a:r>
          </a:p>
        </p:txBody>
      </p:sp>
      <p:sp>
        <p:nvSpPr>
          <p:cNvPr id="15" name="Rectangle 14">
            <a:extLst>
              <a:ext uri="{FF2B5EF4-FFF2-40B4-BE49-F238E27FC236}">
                <a16:creationId xmlns:a16="http://schemas.microsoft.com/office/drawing/2014/main" id="{FF97985E-EE2D-9615-B938-81D8088A3854}"/>
              </a:ext>
            </a:extLst>
          </p:cNvPr>
          <p:cNvSpPr/>
          <p:nvPr/>
        </p:nvSpPr>
        <p:spPr>
          <a:xfrm>
            <a:off x="542995" y="8054531"/>
            <a:ext cx="7947320" cy="125641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gn="just">
              <a:lnSpc>
                <a:spcPts val="3239"/>
              </a:lnSpc>
              <a:buFont typeface="Arial" panose="020B0604020202020204" pitchFamily="34" charset="0"/>
              <a:buChar char="•"/>
            </a:pPr>
            <a:r>
              <a:rPr lang="en-US" sz="1800" dirty="0">
                <a:solidFill>
                  <a:schemeClr val="bg1"/>
                </a:solidFill>
                <a:latin typeface="Canva Sans"/>
                <a:ea typeface="Canva Sans"/>
                <a:cs typeface="Canva Sans"/>
                <a:sym typeface="Canva Sans"/>
              </a:rPr>
              <a:t>Strategic objective target vulnerability symbolism Resource Availability Historical Precedents Operational Tactics.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9943875"/>
            <a:ext cx="18307050" cy="352650"/>
            <a:chOff x="0" y="0"/>
            <a:chExt cx="24409400" cy="470200"/>
          </a:xfrm>
        </p:grpSpPr>
        <p:sp>
          <p:nvSpPr>
            <p:cNvPr id="3" name="Freeform 3"/>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4" name="Freeform 4"/>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5" name="Group 5"/>
          <p:cNvGrpSpPr/>
          <p:nvPr/>
        </p:nvGrpSpPr>
        <p:grpSpPr>
          <a:xfrm rot="-10800000">
            <a:off x="-9525" y="1238681"/>
            <a:ext cx="18307050" cy="47625"/>
            <a:chOff x="0" y="0"/>
            <a:chExt cx="108124601" cy="281281"/>
          </a:xfrm>
        </p:grpSpPr>
        <p:sp>
          <p:nvSpPr>
            <p:cNvPr id="6" name="Freeform 6"/>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7" name="TextBox 7"/>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8" name="Freeform 8"/>
          <p:cNvSpPr/>
          <p:nvPr/>
        </p:nvSpPr>
        <p:spPr>
          <a:xfrm>
            <a:off x="12527051" y="5291780"/>
            <a:ext cx="5321046" cy="4652095"/>
          </a:xfrm>
          <a:custGeom>
            <a:avLst/>
            <a:gdLst/>
            <a:ahLst/>
            <a:cxnLst/>
            <a:rect l="l" t="t" r="r" b="b"/>
            <a:pathLst>
              <a:path w="5479672" h="5220633">
                <a:moveTo>
                  <a:pt x="0" y="0"/>
                </a:moveTo>
                <a:lnTo>
                  <a:pt x="5479672" y="0"/>
                </a:lnTo>
                <a:lnTo>
                  <a:pt x="5479672" y="5220633"/>
                </a:lnTo>
                <a:lnTo>
                  <a:pt x="0" y="522063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TextBox 9"/>
          <p:cNvSpPr txBox="1"/>
          <p:nvPr/>
        </p:nvSpPr>
        <p:spPr>
          <a:xfrm>
            <a:off x="533162" y="238125"/>
            <a:ext cx="11051304" cy="790575"/>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Solution Design</a:t>
            </a:r>
          </a:p>
        </p:txBody>
      </p:sp>
      <p:sp>
        <p:nvSpPr>
          <p:cNvPr id="18" name="Rectangle 17">
            <a:extLst>
              <a:ext uri="{FF2B5EF4-FFF2-40B4-BE49-F238E27FC236}">
                <a16:creationId xmlns:a16="http://schemas.microsoft.com/office/drawing/2014/main" id="{82FC07AD-C9DA-F6CF-49BE-52EA7D723B17}"/>
              </a:ext>
            </a:extLst>
          </p:cNvPr>
          <p:cNvSpPr/>
          <p:nvPr/>
        </p:nvSpPr>
        <p:spPr>
          <a:xfrm>
            <a:off x="358369" y="2324100"/>
            <a:ext cx="5334000" cy="2819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Address Root Causes</a:t>
            </a:r>
          </a:p>
          <a:p>
            <a:pPr marL="285750" indent="-285750">
              <a:lnSpc>
                <a:spcPct val="150000"/>
              </a:lnSpc>
              <a:buFont typeface="Arial" panose="020B0604020202020204" pitchFamily="34" charset="0"/>
              <a:buChar char="•"/>
            </a:pPr>
            <a:r>
              <a:rPr lang="en-US" b="1" dirty="0"/>
              <a:t>Economic Development: </a:t>
            </a:r>
            <a:r>
              <a:rPr lang="en-US" dirty="0"/>
              <a:t>Reduce poverty, create jobs.</a:t>
            </a:r>
          </a:p>
          <a:p>
            <a:pPr marL="285750" indent="-285750">
              <a:lnSpc>
                <a:spcPct val="150000"/>
              </a:lnSpc>
              <a:buFont typeface="Arial" panose="020B0604020202020204" pitchFamily="34" charset="0"/>
              <a:buChar char="•"/>
            </a:pPr>
            <a:r>
              <a:rPr lang="en-US" b="1" dirty="0"/>
              <a:t>Education: </a:t>
            </a:r>
            <a:r>
              <a:rPr lang="en-US" dirty="0"/>
              <a:t>Promote tolerance, prevent radicalization.</a:t>
            </a:r>
          </a:p>
          <a:p>
            <a:pPr marL="285750" indent="-285750">
              <a:lnSpc>
                <a:spcPct val="150000"/>
              </a:lnSpc>
              <a:buFont typeface="Arial" panose="020B0604020202020204" pitchFamily="34" charset="0"/>
              <a:buChar char="•"/>
            </a:pPr>
            <a:r>
              <a:rPr lang="en-US" b="1" dirty="0"/>
              <a:t>Social Inclusion: </a:t>
            </a:r>
            <a:r>
              <a:rPr lang="en-US" dirty="0"/>
              <a:t>Ensure equal opportunities, address injustices.</a:t>
            </a:r>
            <a:endParaRPr lang="en-IN" dirty="0"/>
          </a:p>
        </p:txBody>
      </p:sp>
      <p:sp>
        <p:nvSpPr>
          <p:cNvPr id="20" name="Rectangle 19">
            <a:extLst>
              <a:ext uri="{FF2B5EF4-FFF2-40B4-BE49-F238E27FC236}">
                <a16:creationId xmlns:a16="http://schemas.microsoft.com/office/drawing/2014/main" id="{ACBA727B-6470-05B3-B69C-EF327EB9979E}"/>
              </a:ext>
            </a:extLst>
          </p:cNvPr>
          <p:cNvSpPr/>
          <p:nvPr/>
        </p:nvSpPr>
        <p:spPr>
          <a:xfrm>
            <a:off x="6324600" y="2324100"/>
            <a:ext cx="5600700" cy="2819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Strengthen Legal &amp; Institutional Frameworks</a:t>
            </a:r>
          </a:p>
          <a:p>
            <a:pPr>
              <a:lnSpc>
                <a:spcPct val="150000"/>
              </a:lnSpc>
              <a:buFont typeface="Arial" panose="020B0604020202020204" pitchFamily="34" charset="0"/>
              <a:buChar char="•"/>
            </a:pPr>
            <a:r>
              <a:rPr lang="en-US" b="1" dirty="0"/>
              <a:t>Governance:</a:t>
            </a:r>
            <a:r>
              <a:rPr lang="en-US" dirty="0"/>
              <a:t> Enhance transparency, reduce corruption.</a:t>
            </a:r>
          </a:p>
          <a:p>
            <a:pPr>
              <a:lnSpc>
                <a:spcPct val="150000"/>
              </a:lnSpc>
              <a:buFont typeface="Arial" panose="020B0604020202020204" pitchFamily="34" charset="0"/>
              <a:buChar char="•"/>
            </a:pPr>
            <a:r>
              <a:rPr lang="en-US" b="1" dirty="0"/>
              <a:t>International Cooperation:</a:t>
            </a:r>
            <a:r>
              <a:rPr lang="en-US" dirty="0"/>
              <a:t> Share information, collaborate globally.</a:t>
            </a:r>
          </a:p>
          <a:p>
            <a:pPr>
              <a:lnSpc>
                <a:spcPct val="150000"/>
              </a:lnSpc>
              <a:buFont typeface="Arial" panose="020B0604020202020204" pitchFamily="34" charset="0"/>
              <a:buChar char="•"/>
            </a:pPr>
            <a:r>
              <a:rPr lang="en-US" b="1" dirty="0"/>
              <a:t>Legislation:</a:t>
            </a:r>
            <a:r>
              <a:rPr lang="en-US" dirty="0"/>
              <a:t> Enforce anti-terrorism laws respecting human rights.</a:t>
            </a:r>
          </a:p>
        </p:txBody>
      </p:sp>
      <p:sp>
        <p:nvSpPr>
          <p:cNvPr id="21" name="Rectangle 20">
            <a:extLst>
              <a:ext uri="{FF2B5EF4-FFF2-40B4-BE49-F238E27FC236}">
                <a16:creationId xmlns:a16="http://schemas.microsoft.com/office/drawing/2014/main" id="{6C0F57E4-2E56-7918-01FA-4CF14FF987C4}"/>
              </a:ext>
            </a:extLst>
          </p:cNvPr>
          <p:cNvSpPr/>
          <p:nvPr/>
        </p:nvSpPr>
        <p:spPr>
          <a:xfrm>
            <a:off x="12618491" y="2337526"/>
            <a:ext cx="5321046" cy="2819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000" b="1" dirty="0">
                <a:solidFill>
                  <a:schemeClr val="tx1"/>
                </a:solidFill>
              </a:rPr>
              <a:t>Enhance Security &amp; Law Enforcement</a:t>
            </a:r>
            <a:endParaRPr lang="en-US" sz="2000" dirty="0">
              <a:solidFill>
                <a:schemeClr val="tx1"/>
              </a:solidFill>
            </a:endParaRPr>
          </a:p>
          <a:p>
            <a:pPr>
              <a:lnSpc>
                <a:spcPct val="150000"/>
              </a:lnSpc>
              <a:buFont typeface="Arial" panose="020B0604020202020204" pitchFamily="34" charset="0"/>
              <a:buChar char="•"/>
            </a:pPr>
            <a:r>
              <a:rPr lang="en-US" b="1" dirty="0"/>
              <a:t>Capacity Building:</a:t>
            </a:r>
            <a:r>
              <a:rPr lang="en-US" dirty="0"/>
              <a:t> Train and equip law enforcement.</a:t>
            </a:r>
          </a:p>
          <a:p>
            <a:pPr>
              <a:lnSpc>
                <a:spcPct val="150000"/>
              </a:lnSpc>
              <a:buFont typeface="Arial" panose="020B0604020202020204" pitchFamily="34" charset="0"/>
              <a:buChar char="•"/>
            </a:pPr>
            <a:r>
              <a:rPr lang="en-US" b="1" dirty="0"/>
              <a:t>Border Security:</a:t>
            </a:r>
            <a:r>
              <a:rPr lang="en-US" dirty="0"/>
              <a:t> Prevent terrorist movements.</a:t>
            </a:r>
          </a:p>
          <a:p>
            <a:pPr>
              <a:lnSpc>
                <a:spcPct val="150000"/>
              </a:lnSpc>
              <a:buFont typeface="Arial" panose="020B0604020202020204" pitchFamily="34" charset="0"/>
              <a:buChar char="•"/>
            </a:pPr>
            <a:r>
              <a:rPr lang="en-US" b="1" dirty="0"/>
              <a:t>Rapid Response:</a:t>
            </a:r>
            <a:r>
              <a:rPr lang="en-US" dirty="0"/>
              <a:t> Develop swift response units.</a:t>
            </a:r>
          </a:p>
        </p:txBody>
      </p:sp>
      <p:sp>
        <p:nvSpPr>
          <p:cNvPr id="22" name="Rectangle 21">
            <a:extLst>
              <a:ext uri="{FF2B5EF4-FFF2-40B4-BE49-F238E27FC236}">
                <a16:creationId xmlns:a16="http://schemas.microsoft.com/office/drawing/2014/main" id="{9AA225D3-1E09-A2AE-B31A-E255D4DC2202}"/>
              </a:ext>
            </a:extLst>
          </p:cNvPr>
          <p:cNvSpPr/>
          <p:nvPr/>
        </p:nvSpPr>
        <p:spPr>
          <a:xfrm>
            <a:off x="358369" y="5790328"/>
            <a:ext cx="5339334" cy="30168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tx1"/>
                </a:solidFill>
              </a:rPr>
              <a:t>Community Engagement &amp; De-Radicalization</a:t>
            </a:r>
            <a:endParaRPr lang="en-IN" sz="2000" dirty="0">
              <a:solidFill>
                <a:schemeClr val="tx1"/>
              </a:solidFill>
            </a:endParaRPr>
          </a:p>
          <a:p>
            <a:pPr>
              <a:lnSpc>
                <a:spcPct val="150000"/>
              </a:lnSpc>
              <a:buFont typeface="Arial" panose="020B0604020202020204" pitchFamily="34" charset="0"/>
              <a:buChar char="•"/>
            </a:pPr>
            <a:r>
              <a:rPr lang="en-IN" b="1" dirty="0"/>
              <a:t>Programs:</a:t>
            </a:r>
            <a:r>
              <a:rPr lang="en-IN" dirty="0"/>
              <a:t> Build community resilience.</a:t>
            </a:r>
          </a:p>
          <a:p>
            <a:pPr>
              <a:lnSpc>
                <a:spcPct val="150000"/>
              </a:lnSpc>
              <a:buFont typeface="Arial" panose="020B0604020202020204" pitchFamily="34" charset="0"/>
              <a:buChar char="•"/>
            </a:pPr>
            <a:r>
              <a:rPr lang="en-IN" b="1" dirty="0"/>
              <a:t>Rehabilitation:</a:t>
            </a:r>
            <a:r>
              <a:rPr lang="en-IN" dirty="0"/>
              <a:t> De-radicalize former extremists.</a:t>
            </a:r>
          </a:p>
          <a:p>
            <a:pPr>
              <a:lnSpc>
                <a:spcPct val="150000"/>
              </a:lnSpc>
              <a:buFont typeface="Arial" panose="020B0604020202020204" pitchFamily="34" charset="0"/>
              <a:buChar char="•"/>
            </a:pPr>
            <a:r>
              <a:rPr lang="en-IN" b="1" dirty="0"/>
              <a:t>Dialogue:</a:t>
            </a:r>
            <a:r>
              <a:rPr lang="en-IN" dirty="0"/>
              <a:t> Foster interfaith and intercultural understanding.</a:t>
            </a:r>
          </a:p>
        </p:txBody>
      </p:sp>
      <p:sp>
        <p:nvSpPr>
          <p:cNvPr id="23" name="Rectangle 22">
            <a:extLst>
              <a:ext uri="{FF2B5EF4-FFF2-40B4-BE49-F238E27FC236}">
                <a16:creationId xmlns:a16="http://schemas.microsoft.com/office/drawing/2014/main" id="{157FBC51-57BC-CC2C-000D-7D25F597C21F}"/>
              </a:ext>
            </a:extLst>
          </p:cNvPr>
          <p:cNvSpPr/>
          <p:nvPr/>
        </p:nvSpPr>
        <p:spPr>
          <a:xfrm>
            <a:off x="6324600" y="5815684"/>
            <a:ext cx="5600700" cy="30168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000" b="1" dirty="0">
                <a:solidFill>
                  <a:schemeClr val="tx1"/>
                </a:solidFill>
              </a:rPr>
              <a:t>Counter-Terrorism Financing</a:t>
            </a:r>
            <a:endParaRPr lang="en-US" sz="2000" dirty="0">
              <a:solidFill>
                <a:schemeClr val="tx1"/>
              </a:solidFill>
            </a:endParaRPr>
          </a:p>
          <a:p>
            <a:pPr>
              <a:lnSpc>
                <a:spcPct val="150000"/>
              </a:lnSpc>
              <a:buFont typeface="Arial" panose="020B0604020202020204" pitchFamily="34" charset="0"/>
              <a:buChar char="•"/>
            </a:pPr>
            <a:r>
              <a:rPr lang="en-US" b="1" dirty="0"/>
              <a:t>Disrupt Networks:</a:t>
            </a:r>
            <a:r>
              <a:rPr lang="en-US" dirty="0"/>
              <a:t> Dismantle funding channels.</a:t>
            </a:r>
          </a:p>
          <a:p>
            <a:pPr>
              <a:lnSpc>
                <a:spcPct val="150000"/>
              </a:lnSpc>
              <a:buFont typeface="Arial" panose="020B0604020202020204" pitchFamily="34" charset="0"/>
              <a:buChar char="•"/>
            </a:pPr>
            <a:r>
              <a:rPr lang="en-US" b="1" dirty="0"/>
              <a:t>Regulations:</a:t>
            </a:r>
            <a:r>
              <a:rPr lang="en-US" dirty="0"/>
              <a:t> Strengthen financial oversight.</a:t>
            </a:r>
          </a:p>
          <a:p>
            <a:pPr>
              <a:lnSpc>
                <a:spcPct val="150000"/>
              </a:lnSpc>
              <a:buFont typeface="Arial" panose="020B0604020202020204" pitchFamily="34" charset="0"/>
              <a:buChar char="•"/>
            </a:pPr>
            <a:r>
              <a:rPr lang="en-US" b="1" dirty="0"/>
              <a:t>Sanctions:</a:t>
            </a:r>
            <a:r>
              <a:rPr lang="en-US" dirty="0"/>
              <a:t> Enforce international penalties.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734906" y="1582661"/>
            <a:ext cx="6377888" cy="6707148"/>
          </a:xfrm>
          <a:custGeom>
            <a:avLst/>
            <a:gdLst/>
            <a:ahLst/>
            <a:cxnLst/>
            <a:rect l="l" t="t" r="r" b="b"/>
            <a:pathLst>
              <a:path w="6377888" h="6707148">
                <a:moveTo>
                  <a:pt x="0" y="0"/>
                </a:moveTo>
                <a:lnTo>
                  <a:pt x="6377889" y="0"/>
                </a:lnTo>
                <a:lnTo>
                  <a:pt x="6377889" y="6707148"/>
                </a:lnTo>
                <a:lnTo>
                  <a:pt x="0" y="670714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4" name="Group 4"/>
          <p:cNvGrpSpPr/>
          <p:nvPr/>
        </p:nvGrpSpPr>
        <p:grpSpPr>
          <a:xfrm rot="-10800000">
            <a:off x="-9525" y="9943875"/>
            <a:ext cx="18307050" cy="352650"/>
            <a:chOff x="0" y="0"/>
            <a:chExt cx="24409400" cy="470200"/>
          </a:xfrm>
        </p:grpSpPr>
        <p:sp>
          <p:nvSpPr>
            <p:cNvPr id="5" name="Freeform 5"/>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6" name="Freeform 6"/>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7" name="Group 7"/>
          <p:cNvGrpSpPr/>
          <p:nvPr/>
        </p:nvGrpSpPr>
        <p:grpSpPr>
          <a:xfrm rot="-10800000">
            <a:off x="-9525" y="1238681"/>
            <a:ext cx="18307050" cy="47625"/>
            <a:chOff x="0" y="0"/>
            <a:chExt cx="108124601" cy="281281"/>
          </a:xfrm>
        </p:grpSpPr>
        <p:sp>
          <p:nvSpPr>
            <p:cNvPr id="8" name="Freeform 8"/>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9" name="TextBox 9"/>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13" name="TextBox 9">
            <a:extLst>
              <a:ext uri="{FF2B5EF4-FFF2-40B4-BE49-F238E27FC236}">
                <a16:creationId xmlns:a16="http://schemas.microsoft.com/office/drawing/2014/main" id="{2EFB1635-3AC9-6336-3F31-A26A33437BFD}"/>
              </a:ext>
            </a:extLst>
          </p:cNvPr>
          <p:cNvSpPr txBox="1"/>
          <p:nvPr/>
        </p:nvSpPr>
        <p:spPr>
          <a:xfrm>
            <a:off x="533162" y="266700"/>
            <a:ext cx="11051304" cy="790575"/>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Implementation Plan</a:t>
            </a:r>
          </a:p>
        </p:txBody>
      </p:sp>
      <p:graphicFrame>
        <p:nvGraphicFramePr>
          <p:cNvPr id="15" name="TextBox 3">
            <a:extLst>
              <a:ext uri="{FF2B5EF4-FFF2-40B4-BE49-F238E27FC236}">
                <a16:creationId xmlns:a16="http://schemas.microsoft.com/office/drawing/2014/main" id="{7958C09B-8D98-517C-7A8E-DF230BD981F2}"/>
              </a:ext>
            </a:extLst>
          </p:cNvPr>
          <p:cNvGraphicFramePr/>
          <p:nvPr>
            <p:extLst>
              <p:ext uri="{D42A27DB-BD31-4B8C-83A1-F6EECF244321}">
                <p14:modId xmlns:p14="http://schemas.microsoft.com/office/powerpoint/2010/main" val="952550380"/>
              </p:ext>
            </p:extLst>
          </p:nvPr>
        </p:nvGraphicFramePr>
        <p:xfrm>
          <a:off x="990600" y="1359589"/>
          <a:ext cx="13361545" cy="812731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9943875"/>
            <a:ext cx="18307050" cy="352650"/>
            <a:chOff x="0" y="0"/>
            <a:chExt cx="24409400" cy="470200"/>
          </a:xfrm>
        </p:grpSpPr>
        <p:sp>
          <p:nvSpPr>
            <p:cNvPr id="3" name="Freeform 3"/>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solidFill>
              <a:srgbClr val="061727"/>
            </a:solidFill>
          </p:spPr>
          <p:txBody>
            <a:bodyPr/>
            <a:lstStyle/>
            <a:p>
              <a:endParaRPr lang="en-US"/>
            </a:p>
          </p:txBody>
        </p:sp>
        <p:sp>
          <p:nvSpPr>
            <p:cNvPr id="4" name="Freeform 4"/>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5" name="Group 5"/>
          <p:cNvGrpSpPr/>
          <p:nvPr/>
        </p:nvGrpSpPr>
        <p:grpSpPr>
          <a:xfrm rot="-10800000">
            <a:off x="-9525" y="9943875"/>
            <a:ext cx="18307050" cy="352650"/>
            <a:chOff x="0" y="0"/>
            <a:chExt cx="24409400" cy="470200"/>
          </a:xfrm>
        </p:grpSpPr>
        <p:sp>
          <p:nvSpPr>
            <p:cNvPr id="6" name="Freeform 6"/>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7" name="Freeform 7"/>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8" name="Group 8"/>
          <p:cNvGrpSpPr/>
          <p:nvPr/>
        </p:nvGrpSpPr>
        <p:grpSpPr>
          <a:xfrm rot="-10800000">
            <a:off x="-19050" y="981075"/>
            <a:ext cx="18307050" cy="47625"/>
            <a:chOff x="0" y="0"/>
            <a:chExt cx="108124601" cy="281281"/>
          </a:xfrm>
        </p:grpSpPr>
        <p:sp>
          <p:nvSpPr>
            <p:cNvPr id="9" name="Freeform 9"/>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10" name="TextBox 10"/>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14" name="TextBox 9">
            <a:extLst>
              <a:ext uri="{FF2B5EF4-FFF2-40B4-BE49-F238E27FC236}">
                <a16:creationId xmlns:a16="http://schemas.microsoft.com/office/drawing/2014/main" id="{EE26CB4B-1368-121A-C718-899BE7462BF3}"/>
              </a:ext>
            </a:extLst>
          </p:cNvPr>
          <p:cNvSpPr txBox="1"/>
          <p:nvPr/>
        </p:nvSpPr>
        <p:spPr>
          <a:xfrm>
            <a:off x="533162" y="238125"/>
            <a:ext cx="11051304" cy="790575"/>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Data Visualization</a:t>
            </a:r>
          </a:p>
        </p:txBody>
      </p:sp>
      <p:pic>
        <p:nvPicPr>
          <p:cNvPr id="18" name="Picture 17">
            <a:extLst>
              <a:ext uri="{FF2B5EF4-FFF2-40B4-BE49-F238E27FC236}">
                <a16:creationId xmlns:a16="http://schemas.microsoft.com/office/drawing/2014/main" id="{985A3A9F-F992-0549-D76B-F7052EE47C6F}"/>
              </a:ext>
            </a:extLst>
          </p:cNvPr>
          <p:cNvPicPr>
            <a:picLocks noChangeAspect="1"/>
          </p:cNvPicPr>
          <p:nvPr/>
        </p:nvPicPr>
        <p:blipFill rotWithShape="1">
          <a:blip r:embed="rId3"/>
          <a:srcRect r="3992"/>
          <a:stretch/>
        </p:blipFill>
        <p:spPr>
          <a:xfrm>
            <a:off x="277391" y="1213644"/>
            <a:ext cx="8180810" cy="4412408"/>
          </a:xfrm>
          <a:prstGeom prst="rect">
            <a:avLst/>
          </a:prstGeom>
        </p:spPr>
      </p:pic>
      <p:pic>
        <p:nvPicPr>
          <p:cNvPr id="26" name="Picture 25">
            <a:extLst>
              <a:ext uri="{FF2B5EF4-FFF2-40B4-BE49-F238E27FC236}">
                <a16:creationId xmlns:a16="http://schemas.microsoft.com/office/drawing/2014/main" id="{7EB6CBAD-F0AD-0CF1-9B00-365EF07EDC84}"/>
              </a:ext>
            </a:extLst>
          </p:cNvPr>
          <p:cNvPicPr>
            <a:picLocks noChangeAspect="1"/>
          </p:cNvPicPr>
          <p:nvPr/>
        </p:nvPicPr>
        <p:blipFill>
          <a:blip r:embed="rId4"/>
          <a:stretch>
            <a:fillRect/>
          </a:stretch>
        </p:blipFill>
        <p:spPr>
          <a:xfrm>
            <a:off x="9649990" y="5372100"/>
            <a:ext cx="8180810" cy="4325922"/>
          </a:xfrm>
          <a:prstGeom prst="rect">
            <a:avLst/>
          </a:prstGeom>
        </p:spPr>
      </p:pic>
      <p:graphicFrame>
        <p:nvGraphicFramePr>
          <p:cNvPr id="11" name="Diagram 10">
            <a:extLst>
              <a:ext uri="{FF2B5EF4-FFF2-40B4-BE49-F238E27FC236}">
                <a16:creationId xmlns:a16="http://schemas.microsoft.com/office/drawing/2014/main" id="{ABFEEEC4-0BE3-905E-AEC7-0AEA774B92A4}"/>
              </a:ext>
            </a:extLst>
          </p:cNvPr>
          <p:cNvGraphicFramePr/>
          <p:nvPr>
            <p:extLst>
              <p:ext uri="{D42A27DB-BD31-4B8C-83A1-F6EECF244321}">
                <p14:modId xmlns:p14="http://schemas.microsoft.com/office/powerpoint/2010/main" val="4186022764"/>
              </p:ext>
            </p:extLst>
          </p:nvPr>
        </p:nvGraphicFramePr>
        <p:xfrm>
          <a:off x="10651167" y="2606274"/>
          <a:ext cx="6178455" cy="162714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12" name="Diagram 11">
            <a:extLst>
              <a:ext uri="{FF2B5EF4-FFF2-40B4-BE49-F238E27FC236}">
                <a16:creationId xmlns:a16="http://schemas.microsoft.com/office/drawing/2014/main" id="{A3CD10BD-E760-2235-93EE-DF1ECE7BAF45}"/>
              </a:ext>
            </a:extLst>
          </p:cNvPr>
          <p:cNvGraphicFramePr/>
          <p:nvPr>
            <p:extLst>
              <p:ext uri="{D42A27DB-BD31-4B8C-83A1-F6EECF244321}">
                <p14:modId xmlns:p14="http://schemas.microsoft.com/office/powerpoint/2010/main" val="2127715922"/>
              </p:ext>
            </p:extLst>
          </p:nvPr>
        </p:nvGraphicFramePr>
        <p:xfrm>
          <a:off x="1524000" y="6743700"/>
          <a:ext cx="6417632" cy="2079613"/>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extLst>
      <p:ext uri="{BB962C8B-B14F-4D97-AF65-F5344CB8AC3E}">
        <p14:creationId xmlns:p14="http://schemas.microsoft.com/office/powerpoint/2010/main" val="1809393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9943875"/>
            <a:ext cx="18307050" cy="352650"/>
            <a:chOff x="0" y="0"/>
            <a:chExt cx="24409400" cy="470200"/>
          </a:xfrm>
        </p:grpSpPr>
        <p:sp>
          <p:nvSpPr>
            <p:cNvPr id="3" name="Freeform 3"/>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solidFill>
              <a:srgbClr val="061727"/>
            </a:solidFill>
          </p:spPr>
          <p:txBody>
            <a:bodyPr/>
            <a:lstStyle/>
            <a:p>
              <a:endParaRPr lang="en-US"/>
            </a:p>
          </p:txBody>
        </p:sp>
        <p:sp>
          <p:nvSpPr>
            <p:cNvPr id="4" name="Freeform 4"/>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5" name="Group 5"/>
          <p:cNvGrpSpPr/>
          <p:nvPr/>
        </p:nvGrpSpPr>
        <p:grpSpPr>
          <a:xfrm rot="-10800000">
            <a:off x="-9525" y="9943875"/>
            <a:ext cx="18307050" cy="352650"/>
            <a:chOff x="0" y="0"/>
            <a:chExt cx="24409400" cy="470200"/>
          </a:xfrm>
        </p:grpSpPr>
        <p:sp>
          <p:nvSpPr>
            <p:cNvPr id="6" name="Freeform 6"/>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7" name="Freeform 7"/>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8" name="Group 8"/>
          <p:cNvGrpSpPr/>
          <p:nvPr/>
        </p:nvGrpSpPr>
        <p:grpSpPr>
          <a:xfrm rot="-10800000">
            <a:off x="-19050" y="981075"/>
            <a:ext cx="18307050" cy="47625"/>
            <a:chOff x="0" y="0"/>
            <a:chExt cx="108124601" cy="281281"/>
          </a:xfrm>
        </p:grpSpPr>
        <p:sp>
          <p:nvSpPr>
            <p:cNvPr id="9" name="Freeform 9"/>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10" name="TextBox 10"/>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14" name="TextBox 9">
            <a:extLst>
              <a:ext uri="{FF2B5EF4-FFF2-40B4-BE49-F238E27FC236}">
                <a16:creationId xmlns:a16="http://schemas.microsoft.com/office/drawing/2014/main" id="{EE26CB4B-1368-121A-C718-899BE7462BF3}"/>
              </a:ext>
            </a:extLst>
          </p:cNvPr>
          <p:cNvSpPr txBox="1"/>
          <p:nvPr/>
        </p:nvSpPr>
        <p:spPr>
          <a:xfrm>
            <a:off x="533162" y="238125"/>
            <a:ext cx="11051304" cy="790575"/>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Data Visualization</a:t>
            </a:r>
          </a:p>
        </p:txBody>
      </p:sp>
      <p:pic>
        <p:nvPicPr>
          <p:cNvPr id="25" name="Picture 24">
            <a:extLst>
              <a:ext uri="{FF2B5EF4-FFF2-40B4-BE49-F238E27FC236}">
                <a16:creationId xmlns:a16="http://schemas.microsoft.com/office/drawing/2014/main" id="{F5450B81-8E94-B7E2-A651-C185E6D347B7}"/>
              </a:ext>
            </a:extLst>
          </p:cNvPr>
          <p:cNvPicPr>
            <a:picLocks noChangeAspect="1"/>
          </p:cNvPicPr>
          <p:nvPr/>
        </p:nvPicPr>
        <p:blipFill>
          <a:blip r:embed="rId3"/>
          <a:stretch>
            <a:fillRect/>
          </a:stretch>
        </p:blipFill>
        <p:spPr>
          <a:xfrm>
            <a:off x="533400" y="5600700"/>
            <a:ext cx="8180810" cy="4126545"/>
          </a:xfrm>
          <a:prstGeom prst="rect">
            <a:avLst/>
          </a:prstGeom>
        </p:spPr>
      </p:pic>
      <p:pic>
        <p:nvPicPr>
          <p:cNvPr id="26" name="Picture 25">
            <a:extLst>
              <a:ext uri="{FF2B5EF4-FFF2-40B4-BE49-F238E27FC236}">
                <a16:creationId xmlns:a16="http://schemas.microsoft.com/office/drawing/2014/main" id="{7EB6CBAD-F0AD-0CF1-9B00-365EF07EDC84}"/>
              </a:ext>
            </a:extLst>
          </p:cNvPr>
          <p:cNvPicPr>
            <a:picLocks noChangeAspect="1"/>
          </p:cNvPicPr>
          <p:nvPr/>
        </p:nvPicPr>
        <p:blipFill>
          <a:blip r:embed="rId4"/>
          <a:stretch>
            <a:fillRect/>
          </a:stretch>
        </p:blipFill>
        <p:spPr>
          <a:xfrm>
            <a:off x="9829800" y="1028701"/>
            <a:ext cx="8180810" cy="4325922"/>
          </a:xfrm>
          <a:prstGeom prst="rect">
            <a:avLst/>
          </a:prstGeom>
        </p:spPr>
      </p:pic>
      <p:graphicFrame>
        <p:nvGraphicFramePr>
          <p:cNvPr id="13" name="Diagram 12">
            <a:extLst>
              <a:ext uri="{FF2B5EF4-FFF2-40B4-BE49-F238E27FC236}">
                <a16:creationId xmlns:a16="http://schemas.microsoft.com/office/drawing/2014/main" id="{29DD25C8-9DD1-4E19-3FB5-84F6B36149BE}"/>
              </a:ext>
            </a:extLst>
          </p:cNvPr>
          <p:cNvGraphicFramePr/>
          <p:nvPr>
            <p:extLst>
              <p:ext uri="{D42A27DB-BD31-4B8C-83A1-F6EECF244321}">
                <p14:modId xmlns:p14="http://schemas.microsoft.com/office/powerpoint/2010/main" val="1921764038"/>
              </p:ext>
            </p:extLst>
          </p:nvPr>
        </p:nvGraphicFramePr>
        <p:xfrm>
          <a:off x="10830977" y="6835693"/>
          <a:ext cx="6178455" cy="162714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15" name="Diagram 14">
            <a:extLst>
              <a:ext uri="{FF2B5EF4-FFF2-40B4-BE49-F238E27FC236}">
                <a16:creationId xmlns:a16="http://schemas.microsoft.com/office/drawing/2014/main" id="{7DCEB69B-B4DE-ACD7-AE60-F39178145540}"/>
              </a:ext>
            </a:extLst>
          </p:cNvPr>
          <p:cNvGraphicFramePr/>
          <p:nvPr>
            <p:extLst>
              <p:ext uri="{D42A27DB-BD31-4B8C-83A1-F6EECF244321}">
                <p14:modId xmlns:p14="http://schemas.microsoft.com/office/powerpoint/2010/main" val="2470370557"/>
              </p:ext>
            </p:extLst>
          </p:nvPr>
        </p:nvGraphicFramePr>
        <p:xfrm>
          <a:off x="1534577" y="2374055"/>
          <a:ext cx="6178455" cy="1627147"/>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9943875"/>
            <a:ext cx="18307050" cy="352650"/>
            <a:chOff x="0" y="0"/>
            <a:chExt cx="24409400" cy="470200"/>
          </a:xfrm>
        </p:grpSpPr>
        <p:sp>
          <p:nvSpPr>
            <p:cNvPr id="3" name="Freeform 3"/>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solidFill>
              <a:srgbClr val="061727"/>
            </a:solidFill>
          </p:spPr>
          <p:txBody>
            <a:bodyPr/>
            <a:lstStyle/>
            <a:p>
              <a:endParaRPr lang="en-US"/>
            </a:p>
          </p:txBody>
        </p:sp>
        <p:sp>
          <p:nvSpPr>
            <p:cNvPr id="4" name="Freeform 4"/>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5" name="Group 5"/>
          <p:cNvGrpSpPr/>
          <p:nvPr/>
        </p:nvGrpSpPr>
        <p:grpSpPr>
          <a:xfrm rot="-10800000">
            <a:off x="-9525" y="9943875"/>
            <a:ext cx="18307050" cy="352650"/>
            <a:chOff x="0" y="0"/>
            <a:chExt cx="24409400" cy="470200"/>
          </a:xfrm>
        </p:grpSpPr>
        <p:sp>
          <p:nvSpPr>
            <p:cNvPr id="6" name="Freeform 6"/>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7" name="Freeform 7"/>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8" name="Group 8"/>
          <p:cNvGrpSpPr/>
          <p:nvPr/>
        </p:nvGrpSpPr>
        <p:grpSpPr>
          <a:xfrm rot="-10800000">
            <a:off x="-19050" y="981075"/>
            <a:ext cx="18307050" cy="47625"/>
            <a:chOff x="0" y="0"/>
            <a:chExt cx="108124601" cy="281281"/>
          </a:xfrm>
        </p:grpSpPr>
        <p:sp>
          <p:nvSpPr>
            <p:cNvPr id="9" name="Freeform 9"/>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10" name="TextBox 10"/>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14" name="TextBox 9">
            <a:extLst>
              <a:ext uri="{FF2B5EF4-FFF2-40B4-BE49-F238E27FC236}">
                <a16:creationId xmlns:a16="http://schemas.microsoft.com/office/drawing/2014/main" id="{EE26CB4B-1368-121A-C718-899BE7462BF3}"/>
              </a:ext>
            </a:extLst>
          </p:cNvPr>
          <p:cNvSpPr txBox="1"/>
          <p:nvPr/>
        </p:nvSpPr>
        <p:spPr>
          <a:xfrm>
            <a:off x="533162" y="238125"/>
            <a:ext cx="11051304" cy="790575"/>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Data Visualization</a:t>
            </a:r>
          </a:p>
        </p:txBody>
      </p:sp>
      <p:pic>
        <p:nvPicPr>
          <p:cNvPr id="13" name="Picture 12">
            <a:extLst>
              <a:ext uri="{FF2B5EF4-FFF2-40B4-BE49-F238E27FC236}">
                <a16:creationId xmlns:a16="http://schemas.microsoft.com/office/drawing/2014/main" id="{88327994-3D82-CA44-7D89-87A2BA0B76F5}"/>
              </a:ext>
            </a:extLst>
          </p:cNvPr>
          <p:cNvPicPr>
            <a:picLocks noChangeAspect="1"/>
          </p:cNvPicPr>
          <p:nvPr/>
        </p:nvPicPr>
        <p:blipFill>
          <a:blip r:embed="rId3"/>
          <a:stretch>
            <a:fillRect/>
          </a:stretch>
        </p:blipFill>
        <p:spPr>
          <a:xfrm>
            <a:off x="12510" y="1205932"/>
            <a:ext cx="8289532" cy="4623368"/>
          </a:xfrm>
          <a:prstGeom prst="rect">
            <a:avLst/>
          </a:prstGeom>
        </p:spPr>
      </p:pic>
      <p:pic>
        <p:nvPicPr>
          <p:cNvPr id="17" name="Picture 16">
            <a:extLst>
              <a:ext uri="{FF2B5EF4-FFF2-40B4-BE49-F238E27FC236}">
                <a16:creationId xmlns:a16="http://schemas.microsoft.com/office/drawing/2014/main" id="{11993F1D-5415-B243-C996-7602937218E6}"/>
              </a:ext>
            </a:extLst>
          </p:cNvPr>
          <p:cNvPicPr>
            <a:picLocks noChangeAspect="1"/>
          </p:cNvPicPr>
          <p:nvPr/>
        </p:nvPicPr>
        <p:blipFill>
          <a:blip r:embed="rId4"/>
          <a:stretch>
            <a:fillRect/>
          </a:stretch>
        </p:blipFill>
        <p:spPr>
          <a:xfrm>
            <a:off x="8305800" y="3703025"/>
            <a:ext cx="9969690" cy="6217143"/>
          </a:xfrm>
          <a:prstGeom prst="rect">
            <a:avLst/>
          </a:prstGeom>
        </p:spPr>
      </p:pic>
      <p:graphicFrame>
        <p:nvGraphicFramePr>
          <p:cNvPr id="32" name="Diagram 31">
            <a:extLst>
              <a:ext uri="{FF2B5EF4-FFF2-40B4-BE49-F238E27FC236}">
                <a16:creationId xmlns:a16="http://schemas.microsoft.com/office/drawing/2014/main" id="{639F10F8-B36A-C492-E666-BCF4AA1C3B9A}"/>
              </a:ext>
            </a:extLst>
          </p:cNvPr>
          <p:cNvGraphicFramePr/>
          <p:nvPr>
            <p:extLst>
              <p:ext uri="{D42A27DB-BD31-4B8C-83A1-F6EECF244321}">
                <p14:modId xmlns:p14="http://schemas.microsoft.com/office/powerpoint/2010/main" val="1895453462"/>
              </p:ext>
            </p:extLst>
          </p:nvPr>
        </p:nvGraphicFramePr>
        <p:xfrm>
          <a:off x="1147376" y="6811596"/>
          <a:ext cx="6019799" cy="153796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33" name="Diagram 32">
            <a:extLst>
              <a:ext uri="{FF2B5EF4-FFF2-40B4-BE49-F238E27FC236}">
                <a16:creationId xmlns:a16="http://schemas.microsoft.com/office/drawing/2014/main" id="{864B8E23-7D8D-DC01-9A1A-04552113264D}"/>
              </a:ext>
            </a:extLst>
          </p:cNvPr>
          <p:cNvGraphicFramePr/>
          <p:nvPr>
            <p:extLst>
              <p:ext uri="{D42A27DB-BD31-4B8C-83A1-F6EECF244321}">
                <p14:modId xmlns:p14="http://schemas.microsoft.com/office/powerpoint/2010/main" val="1827159045"/>
              </p:ext>
            </p:extLst>
          </p:nvPr>
        </p:nvGraphicFramePr>
        <p:xfrm>
          <a:off x="10280745" y="1403261"/>
          <a:ext cx="6178455" cy="1627147"/>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extLst>
      <p:ext uri="{BB962C8B-B14F-4D97-AF65-F5344CB8AC3E}">
        <p14:creationId xmlns:p14="http://schemas.microsoft.com/office/powerpoint/2010/main" val="7888085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B9B09D39-7FCF-7054-A625-E399E436E754}"/>
              </a:ext>
            </a:extLst>
          </p:cNvPr>
          <p:cNvPicPr>
            <a:picLocks noChangeAspect="1"/>
          </p:cNvPicPr>
          <p:nvPr/>
        </p:nvPicPr>
        <p:blipFill>
          <a:blip r:embed="rId3"/>
          <a:stretch>
            <a:fillRect/>
          </a:stretch>
        </p:blipFill>
        <p:spPr>
          <a:xfrm>
            <a:off x="0" y="2472046"/>
            <a:ext cx="6572251" cy="5342909"/>
          </a:xfrm>
          <a:prstGeom prst="rect">
            <a:avLst/>
          </a:prstGeom>
        </p:spPr>
      </p:pic>
      <p:grpSp>
        <p:nvGrpSpPr>
          <p:cNvPr id="2" name="Group 2"/>
          <p:cNvGrpSpPr/>
          <p:nvPr/>
        </p:nvGrpSpPr>
        <p:grpSpPr>
          <a:xfrm rot="-10800000">
            <a:off x="-9525" y="9943875"/>
            <a:ext cx="18307050" cy="352650"/>
            <a:chOff x="0" y="0"/>
            <a:chExt cx="24409400" cy="470200"/>
          </a:xfrm>
        </p:grpSpPr>
        <p:sp>
          <p:nvSpPr>
            <p:cNvPr id="3" name="Freeform 3"/>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solidFill>
              <a:srgbClr val="061727"/>
            </a:solidFill>
          </p:spPr>
          <p:txBody>
            <a:bodyPr/>
            <a:lstStyle/>
            <a:p>
              <a:endParaRPr lang="en-US"/>
            </a:p>
          </p:txBody>
        </p:sp>
        <p:sp>
          <p:nvSpPr>
            <p:cNvPr id="4" name="Freeform 4"/>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5" name="Group 5"/>
          <p:cNvGrpSpPr/>
          <p:nvPr/>
        </p:nvGrpSpPr>
        <p:grpSpPr>
          <a:xfrm rot="-10800000">
            <a:off x="-9525" y="9943875"/>
            <a:ext cx="18307050" cy="352650"/>
            <a:chOff x="0" y="0"/>
            <a:chExt cx="24409400" cy="470200"/>
          </a:xfrm>
        </p:grpSpPr>
        <p:sp>
          <p:nvSpPr>
            <p:cNvPr id="6" name="Freeform 6"/>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7" name="Freeform 7"/>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8" name="Group 8"/>
          <p:cNvGrpSpPr/>
          <p:nvPr/>
        </p:nvGrpSpPr>
        <p:grpSpPr>
          <a:xfrm rot="-10800000">
            <a:off x="-19050" y="981075"/>
            <a:ext cx="18307050" cy="47625"/>
            <a:chOff x="0" y="0"/>
            <a:chExt cx="108124601" cy="281281"/>
          </a:xfrm>
        </p:grpSpPr>
        <p:sp>
          <p:nvSpPr>
            <p:cNvPr id="9" name="Freeform 9"/>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10" name="TextBox 10"/>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14" name="TextBox 9">
            <a:extLst>
              <a:ext uri="{FF2B5EF4-FFF2-40B4-BE49-F238E27FC236}">
                <a16:creationId xmlns:a16="http://schemas.microsoft.com/office/drawing/2014/main" id="{EE26CB4B-1368-121A-C718-899BE7462BF3}"/>
              </a:ext>
            </a:extLst>
          </p:cNvPr>
          <p:cNvSpPr txBox="1"/>
          <p:nvPr/>
        </p:nvSpPr>
        <p:spPr>
          <a:xfrm>
            <a:off x="533162" y="238125"/>
            <a:ext cx="11051304" cy="790575"/>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Data Visualization</a:t>
            </a:r>
          </a:p>
        </p:txBody>
      </p:sp>
      <p:pic>
        <p:nvPicPr>
          <p:cNvPr id="25" name="Picture 24">
            <a:extLst>
              <a:ext uri="{FF2B5EF4-FFF2-40B4-BE49-F238E27FC236}">
                <a16:creationId xmlns:a16="http://schemas.microsoft.com/office/drawing/2014/main" id="{C2879ABF-4C49-F779-8682-D1EF9118F498}"/>
              </a:ext>
            </a:extLst>
          </p:cNvPr>
          <p:cNvPicPr>
            <a:picLocks noChangeAspect="1"/>
          </p:cNvPicPr>
          <p:nvPr/>
        </p:nvPicPr>
        <p:blipFill>
          <a:blip r:embed="rId4"/>
          <a:stretch>
            <a:fillRect/>
          </a:stretch>
        </p:blipFill>
        <p:spPr>
          <a:xfrm>
            <a:off x="11896725" y="2498063"/>
            <a:ext cx="6400800" cy="5290874"/>
          </a:xfrm>
          <a:prstGeom prst="rect">
            <a:avLst/>
          </a:prstGeom>
        </p:spPr>
      </p:pic>
      <p:pic>
        <p:nvPicPr>
          <p:cNvPr id="27" name="Picture 26">
            <a:extLst>
              <a:ext uri="{FF2B5EF4-FFF2-40B4-BE49-F238E27FC236}">
                <a16:creationId xmlns:a16="http://schemas.microsoft.com/office/drawing/2014/main" id="{C493A20B-E30B-B37D-3E47-801A53CB1CEE}"/>
              </a:ext>
            </a:extLst>
          </p:cNvPr>
          <p:cNvPicPr>
            <a:picLocks noChangeAspect="1"/>
          </p:cNvPicPr>
          <p:nvPr/>
        </p:nvPicPr>
        <p:blipFill>
          <a:blip r:embed="rId5"/>
          <a:stretch>
            <a:fillRect/>
          </a:stretch>
        </p:blipFill>
        <p:spPr>
          <a:xfrm>
            <a:off x="6477000" y="1028700"/>
            <a:ext cx="5328513" cy="4452827"/>
          </a:xfrm>
          <a:prstGeom prst="rect">
            <a:avLst/>
          </a:prstGeom>
        </p:spPr>
      </p:pic>
      <p:pic>
        <p:nvPicPr>
          <p:cNvPr id="29" name="Picture 28">
            <a:extLst>
              <a:ext uri="{FF2B5EF4-FFF2-40B4-BE49-F238E27FC236}">
                <a16:creationId xmlns:a16="http://schemas.microsoft.com/office/drawing/2014/main" id="{49E4CF4A-240F-DE94-D5B0-090B4D24D867}"/>
              </a:ext>
            </a:extLst>
          </p:cNvPr>
          <p:cNvPicPr>
            <a:picLocks noChangeAspect="1"/>
          </p:cNvPicPr>
          <p:nvPr/>
        </p:nvPicPr>
        <p:blipFill>
          <a:blip r:embed="rId6"/>
          <a:stretch>
            <a:fillRect/>
          </a:stretch>
        </p:blipFill>
        <p:spPr>
          <a:xfrm>
            <a:off x="6315075" y="5372100"/>
            <a:ext cx="5648325" cy="4564211"/>
          </a:xfrm>
          <a:prstGeom prst="rect">
            <a:avLst/>
          </a:prstGeom>
        </p:spPr>
      </p:pic>
    </p:spTree>
    <p:extLst>
      <p:ext uri="{BB962C8B-B14F-4D97-AF65-F5344CB8AC3E}">
        <p14:creationId xmlns:p14="http://schemas.microsoft.com/office/powerpoint/2010/main" val="3335249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8"/>
          <p:cNvGrpSpPr/>
          <p:nvPr/>
        </p:nvGrpSpPr>
        <p:grpSpPr>
          <a:xfrm rot="-10800000">
            <a:off x="0" y="1350807"/>
            <a:ext cx="18307050" cy="47625"/>
            <a:chOff x="0" y="0"/>
            <a:chExt cx="108124601" cy="281281"/>
          </a:xfrm>
        </p:grpSpPr>
        <p:sp>
          <p:nvSpPr>
            <p:cNvPr id="19" name="Freeform 19"/>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20" name="TextBox 20"/>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21" name="Freeform 21"/>
          <p:cNvSpPr/>
          <p:nvPr/>
        </p:nvSpPr>
        <p:spPr>
          <a:xfrm>
            <a:off x="15928120" y="3523"/>
            <a:ext cx="2297957" cy="1437268"/>
          </a:xfrm>
          <a:custGeom>
            <a:avLst/>
            <a:gdLst/>
            <a:ahLst/>
            <a:cxnLst/>
            <a:rect l="l" t="t" r="r" b="b"/>
            <a:pathLst>
              <a:path w="2297957" h="1437268">
                <a:moveTo>
                  <a:pt x="0" y="0"/>
                </a:moveTo>
                <a:lnTo>
                  <a:pt x="2297957" y="0"/>
                </a:lnTo>
                <a:lnTo>
                  <a:pt x="2297957" y="1437268"/>
                </a:lnTo>
                <a:lnTo>
                  <a:pt x="0" y="143726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22" name="TextBox 22"/>
          <p:cNvSpPr txBox="1"/>
          <p:nvPr/>
        </p:nvSpPr>
        <p:spPr>
          <a:xfrm>
            <a:off x="515811" y="398307"/>
            <a:ext cx="5034082" cy="657225"/>
          </a:xfrm>
          <a:prstGeom prst="rect">
            <a:avLst/>
          </a:prstGeom>
        </p:spPr>
        <p:txBody>
          <a:bodyPr lIns="0" tIns="0" rIns="0" bIns="0" rtlCol="0" anchor="t">
            <a:spAutoFit/>
          </a:bodyPr>
          <a:lstStyle/>
          <a:p>
            <a:pPr algn="l">
              <a:lnSpc>
                <a:spcPts val="5279"/>
              </a:lnSpc>
            </a:pPr>
            <a:r>
              <a:rPr lang="en-US" sz="4399" spc="708" dirty="0">
                <a:solidFill>
                  <a:srgbClr val="8C52FF"/>
                </a:solidFill>
                <a:latin typeface="IBM Plex Sans Medium"/>
                <a:ea typeface="IBM Plex Sans Medium"/>
                <a:cs typeface="IBM Plex Sans Medium"/>
                <a:sym typeface="IBM Plex Sans Medium"/>
              </a:rPr>
              <a:t>Team Members</a:t>
            </a:r>
          </a:p>
        </p:txBody>
      </p:sp>
      <p:grpSp>
        <p:nvGrpSpPr>
          <p:cNvPr id="39" name="Group 39"/>
          <p:cNvGrpSpPr/>
          <p:nvPr/>
        </p:nvGrpSpPr>
        <p:grpSpPr>
          <a:xfrm rot="-10800000">
            <a:off x="-9525" y="9943875"/>
            <a:ext cx="18307050" cy="352650"/>
            <a:chOff x="0" y="0"/>
            <a:chExt cx="24409400" cy="470200"/>
          </a:xfrm>
        </p:grpSpPr>
        <p:sp>
          <p:nvSpPr>
            <p:cNvPr id="40" name="Freeform 40"/>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41" name="Freeform 41"/>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sp>
        <p:nvSpPr>
          <p:cNvPr id="4" name="TextBox 3">
            <a:extLst>
              <a:ext uri="{FF2B5EF4-FFF2-40B4-BE49-F238E27FC236}">
                <a16:creationId xmlns:a16="http://schemas.microsoft.com/office/drawing/2014/main" id="{0E233C8E-2B5F-2FFC-305C-6A3D36D32178}"/>
              </a:ext>
            </a:extLst>
          </p:cNvPr>
          <p:cNvSpPr txBox="1"/>
          <p:nvPr/>
        </p:nvSpPr>
        <p:spPr>
          <a:xfrm>
            <a:off x="1738023" y="9029700"/>
            <a:ext cx="2589657" cy="553998"/>
          </a:xfrm>
          <a:prstGeom prst="rect">
            <a:avLst/>
          </a:prstGeom>
          <a:noFill/>
        </p:spPr>
        <p:txBody>
          <a:bodyPr wrap="square" rtlCol="0">
            <a:spAutoFit/>
          </a:bodyPr>
          <a:lstStyle/>
          <a:p>
            <a:r>
              <a:rPr lang="en-US" sz="3000" b="1" dirty="0">
                <a:latin typeface="Baguet Script" panose="00000500000000000000" pitchFamily="2" charset="0"/>
              </a:rPr>
              <a:t>Moulik Gandhi</a:t>
            </a:r>
          </a:p>
        </p:txBody>
      </p:sp>
      <p:pic>
        <p:nvPicPr>
          <p:cNvPr id="6" name="Picture 5" descr="A person with glasses looking up&#10;&#10;Description automatically generated">
            <a:extLst>
              <a:ext uri="{FF2B5EF4-FFF2-40B4-BE49-F238E27FC236}">
                <a16:creationId xmlns:a16="http://schemas.microsoft.com/office/drawing/2014/main" id="{A281B476-8A6F-FF54-837F-19FF5BA37F9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77" t="13413" r="-377" b="809"/>
          <a:stretch/>
        </p:blipFill>
        <p:spPr>
          <a:xfrm>
            <a:off x="5638800" y="1971516"/>
            <a:ext cx="2992311" cy="2992311"/>
          </a:xfrm>
          <a:prstGeom prst="ellipse">
            <a:avLst/>
          </a:prstGeom>
          <a:ln>
            <a:noFill/>
          </a:ln>
          <a:effectLst>
            <a:softEdge rad="112500"/>
          </a:effectLst>
        </p:spPr>
      </p:pic>
      <p:pic>
        <p:nvPicPr>
          <p:cNvPr id="8" name="Picture 7" descr="A person wearing a lanyard&#10;&#10;Description automatically generated">
            <a:extLst>
              <a:ext uri="{FF2B5EF4-FFF2-40B4-BE49-F238E27FC236}">
                <a16:creationId xmlns:a16="http://schemas.microsoft.com/office/drawing/2014/main" id="{D71CE1C6-20EF-9572-53AE-5462D96D6C23}"/>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5892" b="32154"/>
          <a:stretch/>
        </p:blipFill>
        <p:spPr>
          <a:xfrm>
            <a:off x="9829800" y="1971515"/>
            <a:ext cx="2992311" cy="2992311"/>
          </a:xfrm>
          <a:prstGeom prst="ellipse">
            <a:avLst/>
          </a:prstGeom>
          <a:ln>
            <a:noFill/>
          </a:ln>
          <a:effectLst>
            <a:softEdge rad="112500"/>
          </a:effectLst>
        </p:spPr>
      </p:pic>
      <p:pic>
        <p:nvPicPr>
          <p:cNvPr id="10" name="Picture 9" descr="A person standing in front of a window&#10;&#10;Description automatically generated">
            <a:extLst>
              <a:ext uri="{FF2B5EF4-FFF2-40B4-BE49-F238E27FC236}">
                <a16:creationId xmlns:a16="http://schemas.microsoft.com/office/drawing/2014/main" id="{28002ED4-BF20-D619-3D32-BE70EB1DDB9E}"/>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13944600" y="1971515"/>
            <a:ext cx="2992310" cy="2992310"/>
          </a:xfrm>
          <a:prstGeom prst="ellipse">
            <a:avLst/>
          </a:prstGeom>
          <a:ln>
            <a:noFill/>
          </a:ln>
          <a:effectLst>
            <a:softEdge rad="112500"/>
          </a:effectLst>
        </p:spPr>
      </p:pic>
      <p:pic>
        <p:nvPicPr>
          <p:cNvPr id="12" name="Picture 11" descr="A person with sunglasses and a beard&#10;&#10;Description automatically generated">
            <a:extLst>
              <a:ext uri="{FF2B5EF4-FFF2-40B4-BE49-F238E27FC236}">
                <a16:creationId xmlns:a16="http://schemas.microsoft.com/office/drawing/2014/main" id="{2640D20E-B7C7-04F7-6ABD-DC659B8FE3AB}"/>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t="4448" b="28893"/>
          <a:stretch/>
        </p:blipFill>
        <p:spPr>
          <a:xfrm>
            <a:off x="5638800" y="5998281"/>
            <a:ext cx="2992310" cy="2992310"/>
          </a:xfrm>
          <a:prstGeom prst="ellipse">
            <a:avLst/>
          </a:prstGeom>
          <a:ln>
            <a:noFill/>
          </a:ln>
          <a:effectLst>
            <a:softEdge rad="112500"/>
          </a:effectLst>
        </p:spPr>
      </p:pic>
      <p:pic>
        <p:nvPicPr>
          <p:cNvPr id="14" name="Picture 13" descr="A person with arms crossed&#10;&#10;Description automatically generated">
            <a:extLst>
              <a:ext uri="{FF2B5EF4-FFF2-40B4-BE49-F238E27FC236}">
                <a16:creationId xmlns:a16="http://schemas.microsoft.com/office/drawing/2014/main" id="{4628024B-5C8F-C298-43B6-2DDC0685C18C}"/>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t="18874" b="3860"/>
          <a:stretch/>
        </p:blipFill>
        <p:spPr>
          <a:xfrm>
            <a:off x="9829800" y="5994034"/>
            <a:ext cx="2990088" cy="2990088"/>
          </a:xfrm>
          <a:prstGeom prst="ellipse">
            <a:avLst/>
          </a:prstGeom>
          <a:ln>
            <a:noFill/>
          </a:ln>
          <a:effectLst>
            <a:softEdge rad="112500"/>
          </a:effectLst>
        </p:spPr>
      </p:pic>
      <p:sp>
        <p:nvSpPr>
          <p:cNvPr id="15" name="TextBox 14">
            <a:extLst>
              <a:ext uri="{FF2B5EF4-FFF2-40B4-BE49-F238E27FC236}">
                <a16:creationId xmlns:a16="http://schemas.microsoft.com/office/drawing/2014/main" id="{DF708B6C-4E0F-6F75-EC55-64BFF2C92EC8}"/>
              </a:ext>
            </a:extLst>
          </p:cNvPr>
          <p:cNvSpPr txBox="1"/>
          <p:nvPr/>
        </p:nvSpPr>
        <p:spPr>
          <a:xfrm>
            <a:off x="6075876" y="4957765"/>
            <a:ext cx="2286000" cy="553998"/>
          </a:xfrm>
          <a:prstGeom prst="rect">
            <a:avLst/>
          </a:prstGeom>
          <a:noFill/>
        </p:spPr>
        <p:txBody>
          <a:bodyPr wrap="square" rtlCol="0">
            <a:spAutoFit/>
          </a:bodyPr>
          <a:lstStyle/>
          <a:p>
            <a:r>
              <a:rPr lang="en-US" sz="3000" b="1" dirty="0">
                <a:latin typeface="Baguet Script" panose="00000500000000000000" pitchFamily="2" charset="0"/>
              </a:rPr>
              <a:t>Milan Harsh</a:t>
            </a:r>
          </a:p>
        </p:txBody>
      </p:sp>
      <p:sp>
        <p:nvSpPr>
          <p:cNvPr id="16" name="TextBox 15">
            <a:extLst>
              <a:ext uri="{FF2B5EF4-FFF2-40B4-BE49-F238E27FC236}">
                <a16:creationId xmlns:a16="http://schemas.microsoft.com/office/drawing/2014/main" id="{B7DC3D2D-897F-4610-9A33-B128CA9CA8AB}"/>
              </a:ext>
            </a:extLst>
          </p:cNvPr>
          <p:cNvSpPr txBox="1"/>
          <p:nvPr/>
        </p:nvSpPr>
        <p:spPr>
          <a:xfrm>
            <a:off x="10182955" y="4954185"/>
            <a:ext cx="2286000" cy="553998"/>
          </a:xfrm>
          <a:prstGeom prst="rect">
            <a:avLst/>
          </a:prstGeom>
          <a:noFill/>
        </p:spPr>
        <p:txBody>
          <a:bodyPr wrap="square" rtlCol="0">
            <a:spAutoFit/>
          </a:bodyPr>
          <a:lstStyle/>
          <a:p>
            <a:r>
              <a:rPr lang="en-US" sz="3000" b="1" dirty="0">
                <a:latin typeface="Baguet Script" panose="00000500000000000000" pitchFamily="2" charset="0"/>
              </a:rPr>
              <a:t>Mohit Meena</a:t>
            </a:r>
          </a:p>
        </p:txBody>
      </p:sp>
      <p:sp>
        <p:nvSpPr>
          <p:cNvPr id="17" name="TextBox 16">
            <a:extLst>
              <a:ext uri="{FF2B5EF4-FFF2-40B4-BE49-F238E27FC236}">
                <a16:creationId xmlns:a16="http://schemas.microsoft.com/office/drawing/2014/main" id="{95211F4C-61CB-6162-8750-7D73326C0B35}"/>
              </a:ext>
            </a:extLst>
          </p:cNvPr>
          <p:cNvSpPr txBox="1"/>
          <p:nvPr/>
        </p:nvSpPr>
        <p:spPr>
          <a:xfrm>
            <a:off x="14468444" y="4957991"/>
            <a:ext cx="1914556" cy="553998"/>
          </a:xfrm>
          <a:prstGeom prst="rect">
            <a:avLst/>
          </a:prstGeom>
          <a:noFill/>
        </p:spPr>
        <p:txBody>
          <a:bodyPr wrap="square" rtlCol="0">
            <a:spAutoFit/>
          </a:bodyPr>
          <a:lstStyle/>
          <a:p>
            <a:r>
              <a:rPr lang="en-US" sz="3000" b="1" dirty="0">
                <a:latin typeface="Baguet Script" panose="00000500000000000000" pitchFamily="2" charset="0"/>
              </a:rPr>
              <a:t>Mohit Dad</a:t>
            </a:r>
          </a:p>
        </p:txBody>
      </p:sp>
      <p:sp>
        <p:nvSpPr>
          <p:cNvPr id="23" name="TextBox 22">
            <a:extLst>
              <a:ext uri="{FF2B5EF4-FFF2-40B4-BE49-F238E27FC236}">
                <a16:creationId xmlns:a16="http://schemas.microsoft.com/office/drawing/2014/main" id="{2564B618-D816-03E9-6A91-B9D847CE9944}"/>
              </a:ext>
            </a:extLst>
          </p:cNvPr>
          <p:cNvSpPr txBox="1"/>
          <p:nvPr/>
        </p:nvSpPr>
        <p:spPr>
          <a:xfrm>
            <a:off x="5953855" y="9014605"/>
            <a:ext cx="2362200" cy="553998"/>
          </a:xfrm>
          <a:prstGeom prst="rect">
            <a:avLst/>
          </a:prstGeom>
          <a:noFill/>
        </p:spPr>
        <p:txBody>
          <a:bodyPr wrap="square" rtlCol="0">
            <a:spAutoFit/>
          </a:bodyPr>
          <a:lstStyle/>
          <a:p>
            <a:r>
              <a:rPr lang="en-US" sz="3000" b="1" dirty="0">
                <a:latin typeface="Baguet Script" panose="00000500000000000000" pitchFamily="2" charset="0"/>
              </a:rPr>
              <a:t>Harsh Zindal</a:t>
            </a:r>
          </a:p>
        </p:txBody>
      </p:sp>
      <p:sp>
        <p:nvSpPr>
          <p:cNvPr id="24" name="TextBox 23">
            <a:extLst>
              <a:ext uri="{FF2B5EF4-FFF2-40B4-BE49-F238E27FC236}">
                <a16:creationId xmlns:a16="http://schemas.microsoft.com/office/drawing/2014/main" id="{5B09867D-D56E-7BB1-4CC8-488B5DC2F310}"/>
              </a:ext>
            </a:extLst>
          </p:cNvPr>
          <p:cNvSpPr txBox="1"/>
          <p:nvPr/>
        </p:nvSpPr>
        <p:spPr>
          <a:xfrm>
            <a:off x="10067544" y="9029700"/>
            <a:ext cx="2514600" cy="553998"/>
          </a:xfrm>
          <a:prstGeom prst="rect">
            <a:avLst/>
          </a:prstGeom>
          <a:noFill/>
        </p:spPr>
        <p:txBody>
          <a:bodyPr wrap="square" rtlCol="0">
            <a:spAutoFit/>
          </a:bodyPr>
          <a:lstStyle/>
          <a:p>
            <a:r>
              <a:rPr lang="en-US" sz="3000" b="1" dirty="0">
                <a:latin typeface="Baguet Script" panose="00000500000000000000" pitchFamily="2" charset="0"/>
              </a:rPr>
              <a:t>Bhanu Pratap</a:t>
            </a:r>
          </a:p>
        </p:txBody>
      </p:sp>
      <p:pic>
        <p:nvPicPr>
          <p:cNvPr id="5" name="Picture 4" descr="A person wearing glasses and a red shirt&#10;&#10;Description automatically generated">
            <a:extLst>
              <a:ext uri="{FF2B5EF4-FFF2-40B4-BE49-F238E27FC236}">
                <a16:creationId xmlns:a16="http://schemas.microsoft.com/office/drawing/2014/main" id="{C6090F32-F1EF-1ACD-4A14-094C5A509932}"/>
              </a:ext>
            </a:extLst>
          </p:cNvPr>
          <p:cNvPicPr>
            <a:picLocks noChangeAspect="1"/>
          </p:cNvPicPr>
          <p:nvPr/>
        </p:nvPicPr>
        <p:blipFill rotWithShape="1">
          <a:blip r:embed="rId10">
            <a:extLst>
              <a:ext uri="{28A0092B-C50C-407E-A947-70E740481C1C}">
                <a14:useLocalDpi xmlns:a14="http://schemas.microsoft.com/office/drawing/2010/main" val="0"/>
              </a:ext>
            </a:extLst>
          </a:blip>
          <a:srcRect t="36026" r="11283" b="24052"/>
          <a:stretch/>
        </p:blipFill>
        <p:spPr>
          <a:xfrm>
            <a:off x="13946822" y="6000503"/>
            <a:ext cx="2990088" cy="2990088"/>
          </a:xfrm>
          <a:prstGeom prst="ellipse">
            <a:avLst/>
          </a:prstGeom>
          <a:ln>
            <a:noFill/>
          </a:ln>
          <a:effectLst>
            <a:softEdge rad="112500"/>
          </a:effectLst>
        </p:spPr>
      </p:pic>
      <p:sp>
        <p:nvSpPr>
          <p:cNvPr id="7" name="TextBox 6">
            <a:extLst>
              <a:ext uri="{FF2B5EF4-FFF2-40B4-BE49-F238E27FC236}">
                <a16:creationId xmlns:a16="http://schemas.microsoft.com/office/drawing/2014/main" id="{EBDDCF57-0D79-A341-B03F-D84404C63D72}"/>
              </a:ext>
            </a:extLst>
          </p:cNvPr>
          <p:cNvSpPr txBox="1"/>
          <p:nvPr/>
        </p:nvSpPr>
        <p:spPr>
          <a:xfrm>
            <a:off x="14831155" y="9029700"/>
            <a:ext cx="1219200" cy="553998"/>
          </a:xfrm>
          <a:prstGeom prst="rect">
            <a:avLst/>
          </a:prstGeom>
          <a:noFill/>
        </p:spPr>
        <p:txBody>
          <a:bodyPr wrap="square" rtlCol="0">
            <a:spAutoFit/>
          </a:bodyPr>
          <a:lstStyle/>
          <a:p>
            <a:r>
              <a:rPr lang="en-US" sz="3000" b="1" dirty="0">
                <a:latin typeface="Baguet Script" panose="00000500000000000000" pitchFamily="2" charset="0"/>
              </a:rPr>
              <a:t>Mridu</a:t>
            </a:r>
          </a:p>
        </p:txBody>
      </p:sp>
      <p:pic>
        <p:nvPicPr>
          <p:cNvPr id="11" name="Picture 10" descr="A person standing in front of a wall&#10;&#10;Description automatically generated">
            <a:extLst>
              <a:ext uri="{FF2B5EF4-FFF2-40B4-BE49-F238E27FC236}">
                <a16:creationId xmlns:a16="http://schemas.microsoft.com/office/drawing/2014/main" id="{BCDD3721-0F71-2CA3-DC34-A0E495C394FB}"/>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t="12500" b="12500"/>
          <a:stretch/>
        </p:blipFill>
        <p:spPr>
          <a:xfrm>
            <a:off x="1524000" y="5998281"/>
            <a:ext cx="2990088" cy="2990088"/>
          </a:xfrm>
          <a:prstGeom prst="ellipse">
            <a:avLst/>
          </a:prstGeom>
          <a:ln>
            <a:noFill/>
          </a:ln>
          <a:effectLst>
            <a:softEdge rad="112500"/>
          </a:effectLst>
        </p:spPr>
      </p:pic>
      <p:pic>
        <p:nvPicPr>
          <p:cNvPr id="25" name="Picture 24">
            <a:extLst>
              <a:ext uri="{FF2B5EF4-FFF2-40B4-BE49-F238E27FC236}">
                <a16:creationId xmlns:a16="http://schemas.microsoft.com/office/drawing/2014/main" id="{749BDA3F-AB09-D081-B2F4-D3EDB243E271}"/>
              </a:ext>
            </a:extLst>
          </p:cNvPr>
          <p:cNvPicPr>
            <a:picLocks noChangeAspect="1"/>
          </p:cNvPicPr>
          <p:nvPr/>
        </p:nvPicPr>
        <p:blipFill rotWithShape="1">
          <a:blip r:embed="rId12" cstate="print">
            <a:extLst>
              <a:ext uri="{28A0092B-C50C-407E-A947-70E740481C1C}">
                <a14:useLocalDpi xmlns:a14="http://schemas.microsoft.com/office/drawing/2010/main" val="0"/>
              </a:ext>
            </a:extLst>
          </a:blip>
          <a:srcRect l="15035" t="13280" r="15317" b="34482"/>
          <a:stretch/>
        </p:blipFill>
        <p:spPr>
          <a:xfrm>
            <a:off x="1524000" y="1977577"/>
            <a:ext cx="2990088" cy="2990088"/>
          </a:xfrm>
          <a:prstGeom prst="ellipse">
            <a:avLst/>
          </a:prstGeom>
          <a:ln>
            <a:noFill/>
          </a:ln>
          <a:effectLst>
            <a:softEdge rad="112500"/>
          </a:effectLst>
        </p:spPr>
      </p:pic>
      <p:sp>
        <p:nvSpPr>
          <p:cNvPr id="26" name="TextBox 25">
            <a:extLst>
              <a:ext uri="{FF2B5EF4-FFF2-40B4-BE49-F238E27FC236}">
                <a16:creationId xmlns:a16="http://schemas.microsoft.com/office/drawing/2014/main" id="{47D1ABE9-F58A-063D-F865-4CC44C2C8CC3}"/>
              </a:ext>
            </a:extLst>
          </p:cNvPr>
          <p:cNvSpPr txBox="1"/>
          <p:nvPr/>
        </p:nvSpPr>
        <p:spPr>
          <a:xfrm>
            <a:off x="1550465" y="4957765"/>
            <a:ext cx="2937158" cy="553998"/>
          </a:xfrm>
          <a:prstGeom prst="rect">
            <a:avLst/>
          </a:prstGeom>
          <a:noFill/>
        </p:spPr>
        <p:txBody>
          <a:bodyPr wrap="square" rtlCol="0">
            <a:spAutoFit/>
          </a:bodyPr>
          <a:lstStyle/>
          <a:p>
            <a:r>
              <a:rPr lang="en-US" sz="3000" b="1" dirty="0">
                <a:latin typeface="Baguet Script" panose="00000500000000000000" pitchFamily="2" charset="0"/>
              </a:rPr>
              <a:t>Hardik Agrawal</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rot="-10800000">
            <a:off x="-9525" y="9943875"/>
            <a:ext cx="18307050" cy="352650"/>
            <a:chOff x="0" y="0"/>
            <a:chExt cx="24409400" cy="470200"/>
          </a:xfrm>
        </p:grpSpPr>
        <p:sp>
          <p:nvSpPr>
            <p:cNvPr id="4" name="Freeform 4"/>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5" name="Freeform 5"/>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6" name="Group 6"/>
          <p:cNvGrpSpPr/>
          <p:nvPr/>
        </p:nvGrpSpPr>
        <p:grpSpPr>
          <a:xfrm rot="-10800000">
            <a:off x="-9525" y="1238681"/>
            <a:ext cx="18307050" cy="47625"/>
            <a:chOff x="0" y="0"/>
            <a:chExt cx="108124601" cy="281281"/>
          </a:xfrm>
        </p:grpSpPr>
        <p:sp>
          <p:nvSpPr>
            <p:cNvPr id="7" name="Freeform 7"/>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8" name="TextBox 8"/>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13" name="TextBox 9">
            <a:extLst>
              <a:ext uri="{FF2B5EF4-FFF2-40B4-BE49-F238E27FC236}">
                <a16:creationId xmlns:a16="http://schemas.microsoft.com/office/drawing/2014/main" id="{96519D0B-9B74-4533-E552-89CE2DF16B90}"/>
              </a:ext>
            </a:extLst>
          </p:cNvPr>
          <p:cNvSpPr txBox="1"/>
          <p:nvPr/>
        </p:nvSpPr>
        <p:spPr>
          <a:xfrm>
            <a:off x="533162" y="238125"/>
            <a:ext cx="11051304" cy="790575"/>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Conclusion</a:t>
            </a:r>
          </a:p>
        </p:txBody>
      </p:sp>
      <p:sp>
        <p:nvSpPr>
          <p:cNvPr id="14" name="TextBox 11">
            <a:extLst>
              <a:ext uri="{FF2B5EF4-FFF2-40B4-BE49-F238E27FC236}">
                <a16:creationId xmlns:a16="http://schemas.microsoft.com/office/drawing/2014/main" id="{2BE7309D-1165-4514-F797-6C7EEC86702F}"/>
              </a:ext>
            </a:extLst>
          </p:cNvPr>
          <p:cNvSpPr txBox="1"/>
          <p:nvPr/>
        </p:nvSpPr>
        <p:spPr>
          <a:xfrm>
            <a:off x="533162" y="1394807"/>
            <a:ext cx="6180051" cy="551433"/>
          </a:xfrm>
          <a:prstGeom prst="rect">
            <a:avLst/>
          </a:prstGeom>
        </p:spPr>
        <p:txBody>
          <a:bodyPr wrap="square" lIns="0" tIns="0" rIns="0" bIns="0" rtlCol="0" anchor="t">
            <a:spAutoFit/>
          </a:bodyPr>
          <a:lstStyle/>
          <a:p>
            <a:pPr>
              <a:lnSpc>
                <a:spcPts val="4320"/>
              </a:lnSpc>
              <a:spcBef>
                <a:spcPct val="0"/>
              </a:spcBef>
            </a:pPr>
            <a:r>
              <a:rPr lang="en-US" sz="3600" b="1" spc="345" dirty="0">
                <a:solidFill>
                  <a:srgbClr val="000000"/>
                </a:solidFill>
                <a:latin typeface="Bierstadt" panose="020B0004020202020204" pitchFamily="34" charset="0"/>
                <a:ea typeface="Arial Bold"/>
                <a:cs typeface="Arial Bold"/>
                <a:sym typeface="Arial Bold"/>
              </a:rPr>
              <a:t>Summary of Findings</a:t>
            </a:r>
          </a:p>
        </p:txBody>
      </p:sp>
      <p:sp>
        <p:nvSpPr>
          <p:cNvPr id="15" name="TextBox 11">
            <a:extLst>
              <a:ext uri="{FF2B5EF4-FFF2-40B4-BE49-F238E27FC236}">
                <a16:creationId xmlns:a16="http://schemas.microsoft.com/office/drawing/2014/main" id="{DB4A322C-C2F7-2D8B-D4C0-DE3D90DE5E00}"/>
              </a:ext>
            </a:extLst>
          </p:cNvPr>
          <p:cNvSpPr txBox="1"/>
          <p:nvPr/>
        </p:nvSpPr>
        <p:spPr>
          <a:xfrm>
            <a:off x="533162" y="4076700"/>
            <a:ext cx="7315200" cy="551433"/>
          </a:xfrm>
          <a:prstGeom prst="rect">
            <a:avLst/>
          </a:prstGeom>
        </p:spPr>
        <p:txBody>
          <a:bodyPr wrap="square" lIns="0" tIns="0" rIns="0" bIns="0" rtlCol="0" anchor="t">
            <a:spAutoFit/>
          </a:bodyPr>
          <a:lstStyle/>
          <a:p>
            <a:pPr>
              <a:lnSpc>
                <a:spcPts val="4320"/>
              </a:lnSpc>
              <a:spcBef>
                <a:spcPct val="0"/>
              </a:spcBef>
            </a:pPr>
            <a:r>
              <a:rPr lang="en-US" sz="3600" b="1" spc="345" dirty="0">
                <a:solidFill>
                  <a:srgbClr val="000000"/>
                </a:solidFill>
                <a:latin typeface="Bierstadt" panose="020B0004020202020204" pitchFamily="34" charset="0"/>
                <a:ea typeface="Arial Bold"/>
                <a:cs typeface="Arial Bold"/>
                <a:sym typeface="Arial Bold"/>
              </a:rPr>
              <a:t>Impact of Proposed Solution</a:t>
            </a:r>
          </a:p>
        </p:txBody>
      </p:sp>
      <p:sp>
        <p:nvSpPr>
          <p:cNvPr id="16" name="TextBox 11">
            <a:extLst>
              <a:ext uri="{FF2B5EF4-FFF2-40B4-BE49-F238E27FC236}">
                <a16:creationId xmlns:a16="http://schemas.microsoft.com/office/drawing/2014/main" id="{278D6754-0F2F-557F-186D-6A541EB514F7}"/>
              </a:ext>
            </a:extLst>
          </p:cNvPr>
          <p:cNvSpPr txBox="1"/>
          <p:nvPr/>
        </p:nvSpPr>
        <p:spPr>
          <a:xfrm>
            <a:off x="533162" y="6710584"/>
            <a:ext cx="3200400" cy="551433"/>
          </a:xfrm>
          <a:prstGeom prst="rect">
            <a:avLst/>
          </a:prstGeom>
        </p:spPr>
        <p:txBody>
          <a:bodyPr wrap="square" lIns="0" tIns="0" rIns="0" bIns="0" rtlCol="0" anchor="t">
            <a:spAutoFit/>
          </a:bodyPr>
          <a:lstStyle/>
          <a:p>
            <a:pPr>
              <a:lnSpc>
                <a:spcPts val="4320"/>
              </a:lnSpc>
              <a:spcBef>
                <a:spcPct val="0"/>
              </a:spcBef>
            </a:pPr>
            <a:r>
              <a:rPr lang="en-US" sz="3600" b="1" spc="345" dirty="0">
                <a:solidFill>
                  <a:srgbClr val="000000"/>
                </a:solidFill>
                <a:latin typeface="Bierstadt" panose="020B0004020202020204" pitchFamily="34" charset="0"/>
                <a:ea typeface="Arial Bold"/>
                <a:cs typeface="Arial Bold"/>
                <a:sym typeface="Arial Bold"/>
              </a:rPr>
              <a:t>Future Work</a:t>
            </a:r>
          </a:p>
        </p:txBody>
      </p:sp>
      <p:grpSp>
        <p:nvGrpSpPr>
          <p:cNvPr id="17" name="Group 16">
            <a:extLst>
              <a:ext uri="{FF2B5EF4-FFF2-40B4-BE49-F238E27FC236}">
                <a16:creationId xmlns:a16="http://schemas.microsoft.com/office/drawing/2014/main" id="{7CB3BFC2-18F0-2B4E-2C16-6DA16601D1C9}"/>
              </a:ext>
            </a:extLst>
          </p:cNvPr>
          <p:cNvGrpSpPr/>
          <p:nvPr/>
        </p:nvGrpSpPr>
        <p:grpSpPr>
          <a:xfrm>
            <a:off x="533162" y="2019300"/>
            <a:ext cx="16087544" cy="1610191"/>
            <a:chOff x="7862" y="0"/>
            <a:chExt cx="16087544" cy="2359620"/>
          </a:xfrm>
        </p:grpSpPr>
        <p:sp>
          <p:nvSpPr>
            <p:cNvPr id="18" name="Rectangle 17">
              <a:extLst>
                <a:ext uri="{FF2B5EF4-FFF2-40B4-BE49-F238E27FC236}">
                  <a16:creationId xmlns:a16="http://schemas.microsoft.com/office/drawing/2014/main" id="{A742F4C1-B5C7-5E33-F61A-E7A96B908FB2}"/>
                </a:ext>
              </a:extLst>
            </p:cNvPr>
            <p:cNvSpPr/>
            <p:nvPr/>
          </p:nvSpPr>
          <p:spPr>
            <a:xfrm>
              <a:off x="7862" y="0"/>
              <a:ext cx="16087544" cy="2359620"/>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19" name="TextBox 18">
              <a:extLst>
                <a:ext uri="{FF2B5EF4-FFF2-40B4-BE49-F238E27FC236}">
                  <a16:creationId xmlns:a16="http://schemas.microsoft.com/office/drawing/2014/main" id="{A3C81F20-F126-4C0D-57E5-629DDE430748}"/>
                </a:ext>
              </a:extLst>
            </p:cNvPr>
            <p:cNvSpPr txBox="1"/>
            <p:nvPr/>
          </p:nvSpPr>
          <p:spPr>
            <a:xfrm>
              <a:off x="7862" y="0"/>
              <a:ext cx="16087544" cy="235962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t" anchorCtr="0">
              <a:noAutofit/>
            </a:bodyPr>
            <a:lstStyle/>
            <a:p>
              <a:pPr marL="0" lvl="0" indent="0" algn="l" defTabSz="1066800">
                <a:lnSpc>
                  <a:spcPct val="90000"/>
                </a:lnSpc>
                <a:spcBef>
                  <a:spcPct val="0"/>
                </a:spcBef>
                <a:spcAft>
                  <a:spcPct val="35000"/>
                </a:spcAft>
                <a:buNone/>
              </a:pPr>
              <a:r>
                <a:rPr lang="en-US" sz="2400" kern="1200" dirty="0"/>
                <a:t>The analysis uncovered:</a:t>
              </a:r>
            </a:p>
            <a:p>
              <a:pPr marL="171450" lvl="1" indent="-171450" algn="l" defTabSz="844550">
                <a:lnSpc>
                  <a:spcPct val="90000"/>
                </a:lnSpc>
                <a:spcBef>
                  <a:spcPct val="0"/>
                </a:spcBef>
                <a:spcAft>
                  <a:spcPct val="15000"/>
                </a:spcAft>
                <a:buChar char="•"/>
              </a:pPr>
              <a:r>
                <a:rPr lang="en-US" sz="1900" kern="1200" dirty="0"/>
                <a:t>Significant variations in terrorist activity over time, with certain years exhibiting peak activity.</a:t>
              </a:r>
            </a:p>
            <a:p>
              <a:pPr marL="171450" lvl="1" indent="-171450" algn="l" defTabSz="844550">
                <a:lnSpc>
                  <a:spcPct val="90000"/>
                </a:lnSpc>
                <a:spcBef>
                  <a:spcPct val="0"/>
                </a:spcBef>
                <a:spcAft>
                  <a:spcPct val="15000"/>
                </a:spcAft>
                <a:buChar char="•"/>
              </a:pPr>
              <a:r>
                <a:rPr lang="en-US" sz="1900" kern="1200" dirty="0"/>
                <a:t>A clear geographical distribution of terrorist attacks, with specific regions and countries experiencing a higher frequency and severity of attacks.</a:t>
              </a:r>
            </a:p>
            <a:p>
              <a:pPr marL="171450" lvl="1" indent="-171450" algn="l" defTabSz="844550">
                <a:lnSpc>
                  <a:spcPct val="90000"/>
                </a:lnSpc>
                <a:spcBef>
                  <a:spcPct val="0"/>
                </a:spcBef>
                <a:spcAft>
                  <a:spcPct val="15000"/>
                </a:spcAft>
                <a:buChar char="•"/>
              </a:pPr>
              <a:r>
                <a:rPr lang="en-US" sz="1900" kern="1200" dirty="0"/>
                <a:t>Predominant attack types and targets, highlighting the most common methods and objectives of terrorist groups.</a:t>
              </a:r>
            </a:p>
          </p:txBody>
        </p:sp>
      </p:grpSp>
      <p:grpSp>
        <p:nvGrpSpPr>
          <p:cNvPr id="20" name="Group 19">
            <a:extLst>
              <a:ext uri="{FF2B5EF4-FFF2-40B4-BE49-F238E27FC236}">
                <a16:creationId xmlns:a16="http://schemas.microsoft.com/office/drawing/2014/main" id="{A58B8167-FF12-63D3-96FA-F9627E1AD66E}"/>
              </a:ext>
            </a:extLst>
          </p:cNvPr>
          <p:cNvGrpSpPr/>
          <p:nvPr/>
        </p:nvGrpSpPr>
        <p:grpSpPr>
          <a:xfrm>
            <a:off x="533162" y="4686300"/>
            <a:ext cx="16087544" cy="1610191"/>
            <a:chOff x="7862" y="0"/>
            <a:chExt cx="16087544" cy="2359620"/>
          </a:xfrm>
        </p:grpSpPr>
        <p:sp>
          <p:nvSpPr>
            <p:cNvPr id="21" name="Rectangle 20">
              <a:extLst>
                <a:ext uri="{FF2B5EF4-FFF2-40B4-BE49-F238E27FC236}">
                  <a16:creationId xmlns:a16="http://schemas.microsoft.com/office/drawing/2014/main" id="{225C70EB-3AE9-E391-DED5-CF1B9089324E}"/>
                </a:ext>
              </a:extLst>
            </p:cNvPr>
            <p:cNvSpPr/>
            <p:nvPr/>
          </p:nvSpPr>
          <p:spPr>
            <a:xfrm>
              <a:off x="7862" y="0"/>
              <a:ext cx="16087544" cy="2359620"/>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22" name="TextBox 21">
              <a:extLst>
                <a:ext uri="{FF2B5EF4-FFF2-40B4-BE49-F238E27FC236}">
                  <a16:creationId xmlns:a16="http://schemas.microsoft.com/office/drawing/2014/main" id="{7442B45F-D75B-1BE2-FA8E-84D6762AB226}"/>
                </a:ext>
              </a:extLst>
            </p:cNvPr>
            <p:cNvSpPr txBox="1"/>
            <p:nvPr/>
          </p:nvSpPr>
          <p:spPr>
            <a:xfrm>
              <a:off x="7862" y="0"/>
              <a:ext cx="16087544" cy="235962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t" anchorCtr="0">
              <a:noAutofit/>
            </a:bodyPr>
            <a:lstStyle/>
            <a:p>
              <a:pPr marL="0" lvl="0" indent="0" algn="l" defTabSz="1066800">
                <a:lnSpc>
                  <a:spcPct val="90000"/>
                </a:lnSpc>
                <a:spcBef>
                  <a:spcPct val="0"/>
                </a:spcBef>
                <a:spcAft>
                  <a:spcPct val="35000"/>
                </a:spcAft>
                <a:buNone/>
              </a:pPr>
              <a:r>
                <a:rPr lang="en-US" sz="2400" kern="1200" dirty="0"/>
                <a:t>This EDA provides valuable insights for policymakers, security agencies and researchers to:</a:t>
              </a:r>
            </a:p>
            <a:p>
              <a:pPr marL="171450" lvl="1" indent="-171450" algn="l" defTabSz="844550">
                <a:lnSpc>
                  <a:spcPct val="90000"/>
                </a:lnSpc>
                <a:spcBef>
                  <a:spcPct val="0"/>
                </a:spcBef>
                <a:spcAft>
                  <a:spcPct val="15000"/>
                </a:spcAft>
                <a:buChar char="•"/>
              </a:pPr>
              <a:r>
                <a:rPr lang="en-US" sz="1900" kern="1200" dirty="0"/>
                <a:t>Develop effective counter-terrorism strategies by understanding the evolving nature of terrorism.</a:t>
              </a:r>
            </a:p>
            <a:p>
              <a:pPr marL="171450" lvl="1" indent="-171450" algn="l" defTabSz="844550">
                <a:lnSpc>
                  <a:spcPct val="90000"/>
                </a:lnSpc>
                <a:spcBef>
                  <a:spcPct val="0"/>
                </a:spcBef>
                <a:spcAft>
                  <a:spcPct val="15000"/>
                </a:spcAft>
                <a:buChar char="•"/>
              </a:pPr>
              <a:r>
                <a:rPr lang="en-US" sz="1900" kern="1200" dirty="0"/>
                <a:t>Allocate resources effectively to regions and countries most vulnerable to terrorist attacks.</a:t>
              </a:r>
            </a:p>
            <a:p>
              <a:pPr marL="171450" lvl="1" indent="-171450" algn="l" defTabSz="844550">
                <a:lnSpc>
                  <a:spcPct val="90000"/>
                </a:lnSpc>
                <a:spcBef>
                  <a:spcPct val="0"/>
                </a:spcBef>
                <a:spcAft>
                  <a:spcPct val="15000"/>
                </a:spcAft>
                <a:buChar char="•"/>
              </a:pPr>
              <a:r>
                <a:rPr lang="en-US" sz="1900" kern="1200" dirty="0"/>
                <a:t>Prioritize efforts to address the root causes of terrorism, such as political instability, poverty, and extremism.</a:t>
              </a:r>
            </a:p>
          </p:txBody>
        </p:sp>
      </p:grpSp>
      <p:grpSp>
        <p:nvGrpSpPr>
          <p:cNvPr id="23" name="Group 22">
            <a:extLst>
              <a:ext uri="{FF2B5EF4-FFF2-40B4-BE49-F238E27FC236}">
                <a16:creationId xmlns:a16="http://schemas.microsoft.com/office/drawing/2014/main" id="{CBE5AFAF-D97F-53E0-3D63-F5A2D3B16D0D}"/>
              </a:ext>
            </a:extLst>
          </p:cNvPr>
          <p:cNvGrpSpPr/>
          <p:nvPr/>
        </p:nvGrpSpPr>
        <p:grpSpPr>
          <a:xfrm>
            <a:off x="533162" y="7368193"/>
            <a:ext cx="16087544" cy="1610191"/>
            <a:chOff x="7862" y="0"/>
            <a:chExt cx="16087544" cy="2359620"/>
          </a:xfrm>
        </p:grpSpPr>
        <p:sp>
          <p:nvSpPr>
            <p:cNvPr id="24" name="Rectangle 23">
              <a:extLst>
                <a:ext uri="{FF2B5EF4-FFF2-40B4-BE49-F238E27FC236}">
                  <a16:creationId xmlns:a16="http://schemas.microsoft.com/office/drawing/2014/main" id="{BB59A92C-DE3C-5401-08AB-4F87ECDF7F96}"/>
                </a:ext>
              </a:extLst>
            </p:cNvPr>
            <p:cNvSpPr/>
            <p:nvPr/>
          </p:nvSpPr>
          <p:spPr>
            <a:xfrm>
              <a:off x="7862" y="0"/>
              <a:ext cx="16087544" cy="2359620"/>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25" name="TextBox 24">
              <a:extLst>
                <a:ext uri="{FF2B5EF4-FFF2-40B4-BE49-F238E27FC236}">
                  <a16:creationId xmlns:a16="http://schemas.microsoft.com/office/drawing/2014/main" id="{CADF88BF-BB71-B0A0-F460-92849D052ED8}"/>
                </a:ext>
              </a:extLst>
            </p:cNvPr>
            <p:cNvSpPr txBox="1"/>
            <p:nvPr/>
          </p:nvSpPr>
          <p:spPr>
            <a:xfrm>
              <a:off x="7862" y="0"/>
              <a:ext cx="16087544" cy="235962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t" anchorCtr="0">
              <a:noAutofit/>
            </a:bodyPr>
            <a:lstStyle/>
            <a:p>
              <a:pPr marL="0" lvl="0" indent="0" algn="l" defTabSz="1066800">
                <a:lnSpc>
                  <a:spcPct val="90000"/>
                </a:lnSpc>
                <a:spcBef>
                  <a:spcPct val="0"/>
                </a:spcBef>
                <a:spcAft>
                  <a:spcPct val="35000"/>
                </a:spcAft>
                <a:buNone/>
              </a:pPr>
              <a:r>
                <a:rPr lang="en-US" sz="2400" kern="1200" dirty="0"/>
                <a:t>Further Analysis:</a:t>
              </a:r>
              <a:endParaRPr lang="en-US" sz="1900" kern="1200" dirty="0"/>
            </a:p>
            <a:p>
              <a:pPr marL="171450" lvl="1" indent="-171450" algn="l" defTabSz="844550">
                <a:lnSpc>
                  <a:spcPct val="90000"/>
                </a:lnSpc>
                <a:spcBef>
                  <a:spcPct val="0"/>
                </a:spcBef>
                <a:spcAft>
                  <a:spcPct val="15000"/>
                </a:spcAft>
                <a:buChar char="•"/>
              </a:pPr>
              <a:r>
                <a:rPr lang="en-US" sz="1900" kern="1200" dirty="0"/>
                <a:t>Analyzing the relationship between attack types and weapons used.</a:t>
              </a:r>
            </a:p>
            <a:p>
              <a:pPr marL="171450" lvl="1" indent="-171450" algn="l" defTabSz="844550">
                <a:lnSpc>
                  <a:spcPct val="90000"/>
                </a:lnSpc>
                <a:spcBef>
                  <a:spcPct val="0"/>
                </a:spcBef>
                <a:spcAft>
                  <a:spcPct val="15000"/>
                </a:spcAft>
                <a:buChar char="•"/>
              </a:pPr>
              <a:r>
                <a:rPr lang="en-US" sz="1900" kern="1200" dirty="0"/>
                <a:t>Investigating the impact of different factors like political instability, poverty, and religious extremism on terrorism.</a:t>
              </a:r>
            </a:p>
            <a:p>
              <a:pPr marL="171450" lvl="1" indent="-171450" algn="l" defTabSz="844550">
                <a:lnSpc>
                  <a:spcPct val="90000"/>
                </a:lnSpc>
                <a:spcBef>
                  <a:spcPct val="0"/>
                </a:spcBef>
                <a:spcAft>
                  <a:spcPct val="15000"/>
                </a:spcAft>
                <a:buChar char="•"/>
              </a:pPr>
              <a:r>
                <a:rPr lang="en-US" sz="1900" kern="1200" dirty="0"/>
                <a:t>Developing predictive models to forecast future trends in terrorism.</a:t>
              </a: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rot="-10800000">
            <a:off x="-19050" y="9934350"/>
            <a:ext cx="18307050" cy="352650"/>
            <a:chOff x="0" y="0"/>
            <a:chExt cx="24409400" cy="470200"/>
          </a:xfrm>
        </p:grpSpPr>
        <p:sp>
          <p:nvSpPr>
            <p:cNvPr id="4" name="Freeform 4"/>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5" name="Freeform 5"/>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6" name="Group 6"/>
          <p:cNvGrpSpPr/>
          <p:nvPr/>
        </p:nvGrpSpPr>
        <p:grpSpPr>
          <a:xfrm rot="-10800000">
            <a:off x="-9525" y="1238681"/>
            <a:ext cx="18307050" cy="47625"/>
            <a:chOff x="0" y="0"/>
            <a:chExt cx="108124601" cy="281281"/>
          </a:xfrm>
        </p:grpSpPr>
        <p:sp>
          <p:nvSpPr>
            <p:cNvPr id="7" name="Freeform 7"/>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8" name="TextBox 8"/>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9" name="TextBox 9"/>
          <p:cNvSpPr txBox="1"/>
          <p:nvPr/>
        </p:nvSpPr>
        <p:spPr>
          <a:xfrm>
            <a:off x="533162" y="2810745"/>
            <a:ext cx="3492591" cy="551433"/>
          </a:xfrm>
          <a:prstGeom prst="rect">
            <a:avLst/>
          </a:prstGeom>
        </p:spPr>
        <p:txBody>
          <a:bodyPr lIns="0" tIns="0" rIns="0" bIns="0" rtlCol="0" anchor="t">
            <a:spAutoFit/>
          </a:bodyPr>
          <a:lstStyle/>
          <a:p>
            <a:pPr>
              <a:lnSpc>
                <a:spcPts val="4320"/>
              </a:lnSpc>
              <a:spcBef>
                <a:spcPct val="0"/>
              </a:spcBef>
            </a:pPr>
            <a:r>
              <a:rPr lang="en-US" sz="3600" b="1" spc="345" dirty="0">
                <a:solidFill>
                  <a:srgbClr val="000000"/>
                </a:solidFill>
                <a:latin typeface="Bierstadt" panose="020B0004020202020204" pitchFamily="34" charset="0"/>
                <a:ea typeface="Arial Bold"/>
                <a:cs typeface="Arial Bold"/>
                <a:sym typeface="Arial Bold"/>
              </a:rPr>
              <a:t>Data Sources</a:t>
            </a:r>
          </a:p>
        </p:txBody>
      </p:sp>
      <p:sp>
        <p:nvSpPr>
          <p:cNvPr id="10" name="TextBox 10"/>
          <p:cNvSpPr txBox="1"/>
          <p:nvPr/>
        </p:nvSpPr>
        <p:spPr>
          <a:xfrm>
            <a:off x="533162" y="5815004"/>
            <a:ext cx="6505110" cy="551433"/>
          </a:xfrm>
          <a:prstGeom prst="rect">
            <a:avLst/>
          </a:prstGeom>
        </p:spPr>
        <p:txBody>
          <a:bodyPr lIns="0" tIns="0" rIns="0" bIns="0" rtlCol="0" anchor="t">
            <a:spAutoFit/>
          </a:bodyPr>
          <a:lstStyle/>
          <a:p>
            <a:pPr>
              <a:lnSpc>
                <a:spcPts val="4320"/>
              </a:lnSpc>
              <a:spcBef>
                <a:spcPct val="0"/>
              </a:spcBef>
            </a:pPr>
            <a:r>
              <a:rPr lang="en-US" sz="3600" b="1" spc="345" dirty="0">
                <a:solidFill>
                  <a:srgbClr val="000000"/>
                </a:solidFill>
                <a:latin typeface="Bierstadt" panose="020B0004020202020204" pitchFamily="34" charset="0"/>
                <a:ea typeface="Arial Bold"/>
                <a:cs typeface="Arial Bold"/>
                <a:sym typeface="Arial Bold"/>
              </a:rPr>
              <a:t>Tools and Software Used</a:t>
            </a:r>
          </a:p>
        </p:txBody>
      </p:sp>
      <p:sp>
        <p:nvSpPr>
          <p:cNvPr id="11" name="TextBox 11"/>
          <p:cNvSpPr txBox="1"/>
          <p:nvPr/>
        </p:nvSpPr>
        <p:spPr>
          <a:xfrm>
            <a:off x="1043725" y="6923365"/>
            <a:ext cx="13810920" cy="1672509"/>
          </a:xfrm>
          <a:prstGeom prst="rect">
            <a:avLst/>
          </a:prstGeom>
        </p:spPr>
        <p:txBody>
          <a:bodyPr lIns="0" tIns="0" rIns="0" bIns="0" rtlCol="0" anchor="t">
            <a:spAutoFit/>
          </a:bodyPr>
          <a:lstStyle/>
          <a:p>
            <a:pPr algn="just">
              <a:lnSpc>
                <a:spcPts val="3334"/>
              </a:lnSpc>
            </a:pPr>
            <a:r>
              <a:rPr lang="en-US" sz="2382" dirty="0">
                <a:solidFill>
                  <a:srgbClr val="000000"/>
                </a:solidFill>
                <a:latin typeface="Poppins Bold"/>
                <a:ea typeface="Poppins Bold"/>
                <a:cs typeface="Poppins Bold"/>
                <a:sym typeface="Poppins Bold"/>
              </a:rPr>
              <a:t>The following tools and technologies will be used for data analysis:</a:t>
            </a:r>
            <a:r>
              <a:rPr lang="en-US" sz="2382" dirty="0">
                <a:solidFill>
                  <a:srgbClr val="000000"/>
                </a:solidFill>
                <a:latin typeface="Poppins"/>
                <a:ea typeface="Poppins"/>
                <a:cs typeface="Poppins"/>
                <a:sym typeface="Poppins"/>
              </a:rPr>
              <a:t> </a:t>
            </a:r>
          </a:p>
          <a:p>
            <a:pPr algn="just">
              <a:lnSpc>
                <a:spcPts val="3334"/>
              </a:lnSpc>
            </a:pPr>
            <a:r>
              <a:rPr lang="en-US" sz="2382" dirty="0">
                <a:solidFill>
                  <a:srgbClr val="000000"/>
                </a:solidFill>
                <a:latin typeface="Poppins"/>
                <a:ea typeface="Poppins"/>
                <a:cs typeface="Poppins"/>
                <a:sym typeface="Poppins"/>
              </a:rPr>
              <a:t>1. </a:t>
            </a:r>
            <a:r>
              <a:rPr lang="en-US" sz="2382" dirty="0">
                <a:solidFill>
                  <a:srgbClr val="000000"/>
                </a:solidFill>
                <a:latin typeface="Poppins Bold"/>
                <a:ea typeface="Poppins Bold"/>
                <a:cs typeface="Poppins Bold"/>
                <a:sym typeface="Poppins Bold"/>
              </a:rPr>
              <a:t>Python:</a:t>
            </a:r>
            <a:r>
              <a:rPr lang="en-US" sz="2382" dirty="0">
                <a:solidFill>
                  <a:srgbClr val="000000"/>
                </a:solidFill>
                <a:latin typeface="Poppins"/>
                <a:ea typeface="Poppins"/>
                <a:cs typeface="Poppins"/>
                <a:sym typeface="Poppins"/>
              </a:rPr>
              <a:t> For data cleaning, analysis, and visualization, using libraries such as Pandas, NumPy, Matplotlib, and Seaborn. </a:t>
            </a:r>
          </a:p>
          <a:p>
            <a:pPr algn="just">
              <a:lnSpc>
                <a:spcPts val="3334"/>
              </a:lnSpc>
            </a:pPr>
            <a:r>
              <a:rPr lang="en-US" sz="2382" dirty="0">
                <a:solidFill>
                  <a:srgbClr val="000000"/>
                </a:solidFill>
                <a:latin typeface="Poppins"/>
                <a:ea typeface="Poppins"/>
                <a:cs typeface="Poppins"/>
                <a:sym typeface="Poppins"/>
              </a:rPr>
              <a:t>2.</a:t>
            </a:r>
            <a:r>
              <a:rPr lang="en-US" sz="2382" dirty="0">
                <a:solidFill>
                  <a:srgbClr val="000000"/>
                </a:solidFill>
                <a:latin typeface="Poppins Bold"/>
                <a:ea typeface="Poppins Bold"/>
                <a:cs typeface="Poppins Bold"/>
                <a:sym typeface="Poppins Bold"/>
              </a:rPr>
              <a:t> Jupyter Notebooks</a:t>
            </a:r>
            <a:r>
              <a:rPr lang="en-US" sz="2382" dirty="0">
                <a:solidFill>
                  <a:srgbClr val="000000"/>
                </a:solidFill>
                <a:latin typeface="Poppins"/>
                <a:ea typeface="Poppins"/>
                <a:cs typeface="Poppins"/>
                <a:sym typeface="Poppins"/>
              </a:rPr>
              <a:t>: For documenting the analysis process and visualizations.</a:t>
            </a:r>
          </a:p>
        </p:txBody>
      </p:sp>
      <p:sp>
        <p:nvSpPr>
          <p:cNvPr id="12" name="TextBox 12"/>
          <p:cNvSpPr txBox="1"/>
          <p:nvPr/>
        </p:nvSpPr>
        <p:spPr>
          <a:xfrm>
            <a:off x="1006162" y="3627849"/>
            <a:ext cx="16861700" cy="430695"/>
          </a:xfrm>
          <a:prstGeom prst="rect">
            <a:avLst/>
          </a:prstGeom>
        </p:spPr>
        <p:txBody>
          <a:bodyPr lIns="0" tIns="0" rIns="0" bIns="0" rtlCol="0" anchor="t">
            <a:spAutoFit/>
          </a:bodyPr>
          <a:lstStyle/>
          <a:p>
            <a:pPr>
              <a:lnSpc>
                <a:spcPts val="3569"/>
              </a:lnSpc>
            </a:pPr>
            <a:r>
              <a:rPr lang="en-US" sz="2550" dirty="0">
                <a:solidFill>
                  <a:srgbClr val="1F2020"/>
                </a:solidFill>
                <a:latin typeface="Open Sans Bold"/>
                <a:ea typeface="Open Sans Bold"/>
                <a:cs typeface="Open Sans Bold"/>
                <a:sym typeface="Open Sans Bold"/>
              </a:rPr>
              <a:t>Kaggle</a:t>
            </a:r>
            <a:r>
              <a:rPr lang="en-US" sz="2550" dirty="0">
                <a:solidFill>
                  <a:srgbClr val="1F2020"/>
                </a:solidFill>
                <a:latin typeface="Open Sans"/>
                <a:ea typeface="Open Sans"/>
                <a:cs typeface="Open Sans"/>
                <a:sym typeface="Open Sans"/>
              </a:rPr>
              <a:t>: </a:t>
            </a:r>
            <a:r>
              <a:rPr lang="en-US" sz="2550" dirty="0">
                <a:solidFill>
                  <a:srgbClr val="1F2020"/>
                </a:solidFill>
                <a:latin typeface="Open Sans"/>
                <a:ea typeface="Open Sans"/>
                <a:cs typeface="Open Sans"/>
                <a:sym typeface="Open Sans"/>
                <a:hlinkClick r:id="rId3"/>
              </a:rPr>
              <a:t>https://www.kaggle.com/datasets/START-UMD/gtd</a:t>
            </a:r>
            <a:endParaRPr lang="en-US" sz="2550" dirty="0">
              <a:solidFill>
                <a:srgbClr val="1F2020"/>
              </a:solidFill>
              <a:latin typeface="Open Sans"/>
              <a:ea typeface="Open Sans"/>
              <a:cs typeface="Open Sans"/>
              <a:sym typeface="Open Sans"/>
            </a:endParaRPr>
          </a:p>
        </p:txBody>
      </p:sp>
      <p:sp>
        <p:nvSpPr>
          <p:cNvPr id="15" name="TextBox 9">
            <a:extLst>
              <a:ext uri="{FF2B5EF4-FFF2-40B4-BE49-F238E27FC236}">
                <a16:creationId xmlns:a16="http://schemas.microsoft.com/office/drawing/2014/main" id="{40F455C2-1B49-6F43-A99F-333D7FE3D789}"/>
              </a:ext>
            </a:extLst>
          </p:cNvPr>
          <p:cNvSpPr txBox="1"/>
          <p:nvPr/>
        </p:nvSpPr>
        <p:spPr>
          <a:xfrm>
            <a:off x="533162" y="238125"/>
            <a:ext cx="11051304" cy="790575"/>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References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rot="-10800000">
            <a:off x="-19050" y="9934350"/>
            <a:ext cx="18307050" cy="352650"/>
            <a:chOff x="0" y="0"/>
            <a:chExt cx="24409400" cy="470200"/>
          </a:xfrm>
        </p:grpSpPr>
        <p:sp>
          <p:nvSpPr>
            <p:cNvPr id="4" name="Freeform 4"/>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5" name="Freeform 5"/>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6" name="Group 6"/>
          <p:cNvGrpSpPr/>
          <p:nvPr/>
        </p:nvGrpSpPr>
        <p:grpSpPr>
          <a:xfrm rot="-10800000">
            <a:off x="-9525" y="1238681"/>
            <a:ext cx="18307050" cy="47625"/>
            <a:chOff x="0" y="0"/>
            <a:chExt cx="108124601" cy="281281"/>
          </a:xfrm>
        </p:grpSpPr>
        <p:sp>
          <p:nvSpPr>
            <p:cNvPr id="7" name="Freeform 7"/>
            <p:cNvSpPr/>
            <p:nvPr/>
          </p:nvSpPr>
          <p:spPr>
            <a:xfrm>
              <a:off x="0" y="0"/>
              <a:ext cx="108124600" cy="281281"/>
            </a:xfrm>
            <a:custGeom>
              <a:avLst/>
              <a:gdLst/>
              <a:ahLst/>
              <a:cxnLst/>
              <a:rect l="l" t="t" r="r" b="b"/>
              <a:pathLst>
                <a:path w="108124600" h="281281">
                  <a:moveTo>
                    <a:pt x="0" y="0"/>
                  </a:moveTo>
                  <a:lnTo>
                    <a:pt x="108124600" y="0"/>
                  </a:lnTo>
                  <a:lnTo>
                    <a:pt x="108124600"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8" name="TextBox 8"/>
            <p:cNvSpPr txBox="1"/>
            <p:nvPr/>
          </p:nvSpPr>
          <p:spPr>
            <a:xfrm>
              <a:off x="0" y="-47625"/>
              <a:ext cx="108124601" cy="328906"/>
            </a:xfrm>
            <a:prstGeom prst="rect">
              <a:avLst/>
            </a:prstGeom>
          </p:spPr>
          <p:txBody>
            <a:bodyPr lIns="50800" tIns="50800" rIns="50800" bIns="50800" rtlCol="0" anchor="ctr"/>
            <a:lstStyle/>
            <a:p>
              <a:pPr algn="ctr">
                <a:lnSpc>
                  <a:spcPts val="2239"/>
                </a:lnSpc>
              </a:pPr>
              <a:endParaRPr/>
            </a:p>
          </p:txBody>
        </p:sp>
      </p:grpSp>
      <p:sp>
        <p:nvSpPr>
          <p:cNvPr id="16" name="TextBox 15">
            <a:extLst>
              <a:ext uri="{FF2B5EF4-FFF2-40B4-BE49-F238E27FC236}">
                <a16:creationId xmlns:a16="http://schemas.microsoft.com/office/drawing/2014/main" id="{E0A442E4-F6BC-1413-E7C5-E06188629C00}"/>
              </a:ext>
            </a:extLst>
          </p:cNvPr>
          <p:cNvSpPr txBox="1"/>
          <p:nvPr/>
        </p:nvSpPr>
        <p:spPr>
          <a:xfrm>
            <a:off x="6168781" y="4174004"/>
            <a:ext cx="5950438" cy="1938992"/>
          </a:xfrm>
          <a:prstGeom prst="rect">
            <a:avLst/>
          </a:prstGeom>
          <a:noFill/>
        </p:spPr>
        <p:txBody>
          <a:bodyPr wrap="square" rtlCol="0">
            <a:spAutoFit/>
          </a:bodyPr>
          <a:lstStyle/>
          <a:p>
            <a:r>
              <a:rPr lang="en-US" sz="12000" b="1" dirty="0">
                <a:latin typeface="Edwardian Script ITC" panose="030303020407070D0804" pitchFamily="66" charset="0"/>
              </a:rPr>
              <a:t>Thank You</a:t>
            </a:r>
          </a:p>
        </p:txBody>
      </p:sp>
    </p:spTree>
    <p:extLst>
      <p:ext uri="{BB962C8B-B14F-4D97-AF65-F5344CB8AC3E}">
        <p14:creationId xmlns:p14="http://schemas.microsoft.com/office/powerpoint/2010/main" val="3224514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9943875"/>
            <a:ext cx="18307050" cy="352650"/>
            <a:chOff x="0" y="0"/>
            <a:chExt cx="24409400" cy="470200"/>
          </a:xfrm>
        </p:grpSpPr>
        <p:sp>
          <p:nvSpPr>
            <p:cNvPr id="3" name="Freeform 3"/>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4" name="Freeform 4"/>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5" name="Group 5"/>
          <p:cNvGrpSpPr/>
          <p:nvPr/>
        </p:nvGrpSpPr>
        <p:grpSpPr>
          <a:xfrm rot="-10800000">
            <a:off x="0" y="1263564"/>
            <a:ext cx="18288000" cy="47771"/>
            <a:chOff x="0" y="0"/>
            <a:chExt cx="108012089" cy="282143"/>
          </a:xfrm>
        </p:grpSpPr>
        <p:sp>
          <p:nvSpPr>
            <p:cNvPr id="6" name="Freeform 6"/>
            <p:cNvSpPr/>
            <p:nvPr/>
          </p:nvSpPr>
          <p:spPr>
            <a:xfrm>
              <a:off x="0" y="0"/>
              <a:ext cx="108012086" cy="282143"/>
            </a:xfrm>
            <a:custGeom>
              <a:avLst/>
              <a:gdLst/>
              <a:ahLst/>
              <a:cxnLst/>
              <a:rect l="l" t="t" r="r" b="b"/>
              <a:pathLst>
                <a:path w="108012086" h="282143">
                  <a:moveTo>
                    <a:pt x="0" y="0"/>
                  </a:moveTo>
                  <a:lnTo>
                    <a:pt x="108012086" y="0"/>
                  </a:lnTo>
                  <a:lnTo>
                    <a:pt x="108012086" y="282143"/>
                  </a:lnTo>
                  <a:lnTo>
                    <a:pt x="0" y="282143"/>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7" name="TextBox 7"/>
            <p:cNvSpPr txBox="1"/>
            <p:nvPr/>
          </p:nvSpPr>
          <p:spPr>
            <a:xfrm>
              <a:off x="0" y="-47625"/>
              <a:ext cx="108012089" cy="329768"/>
            </a:xfrm>
            <a:prstGeom prst="rect">
              <a:avLst/>
            </a:prstGeom>
          </p:spPr>
          <p:txBody>
            <a:bodyPr lIns="50800" tIns="50800" rIns="50800" bIns="50800" rtlCol="0" anchor="ctr"/>
            <a:lstStyle/>
            <a:p>
              <a:pPr algn="ctr">
                <a:lnSpc>
                  <a:spcPts val="2239"/>
                </a:lnSpc>
              </a:pPr>
              <a:endParaRPr/>
            </a:p>
          </p:txBody>
        </p:sp>
      </p:grpSp>
      <p:grpSp>
        <p:nvGrpSpPr>
          <p:cNvPr id="8" name="Group 8"/>
          <p:cNvGrpSpPr/>
          <p:nvPr/>
        </p:nvGrpSpPr>
        <p:grpSpPr>
          <a:xfrm>
            <a:off x="11526683" y="2304346"/>
            <a:ext cx="5246370" cy="4689951"/>
            <a:chOff x="0" y="0"/>
            <a:chExt cx="812800" cy="726596"/>
          </a:xfrm>
        </p:grpSpPr>
        <p:sp>
          <p:nvSpPr>
            <p:cNvPr id="9" name="Freeform 9"/>
            <p:cNvSpPr/>
            <p:nvPr/>
          </p:nvSpPr>
          <p:spPr>
            <a:xfrm>
              <a:off x="0" y="0"/>
              <a:ext cx="812800" cy="726596"/>
            </a:xfrm>
            <a:custGeom>
              <a:avLst/>
              <a:gdLst/>
              <a:ahLst/>
              <a:cxnLst/>
              <a:rect l="l" t="t" r="r" b="b"/>
              <a:pathLst>
                <a:path w="812800" h="726596">
                  <a:moveTo>
                    <a:pt x="33940" y="0"/>
                  </a:moveTo>
                  <a:lnTo>
                    <a:pt x="778860" y="0"/>
                  </a:lnTo>
                  <a:cubicBezTo>
                    <a:pt x="797604" y="0"/>
                    <a:pt x="812800" y="15196"/>
                    <a:pt x="812800" y="33940"/>
                  </a:cubicBezTo>
                  <a:lnTo>
                    <a:pt x="812800" y="692656"/>
                  </a:lnTo>
                  <a:cubicBezTo>
                    <a:pt x="812800" y="711400"/>
                    <a:pt x="797604" y="726596"/>
                    <a:pt x="778860" y="726596"/>
                  </a:cubicBezTo>
                  <a:lnTo>
                    <a:pt x="33940" y="726596"/>
                  </a:lnTo>
                  <a:cubicBezTo>
                    <a:pt x="24939" y="726596"/>
                    <a:pt x="16306" y="723020"/>
                    <a:pt x="9941" y="716655"/>
                  </a:cubicBezTo>
                  <a:cubicBezTo>
                    <a:pt x="3576" y="710290"/>
                    <a:pt x="0" y="701657"/>
                    <a:pt x="0" y="692656"/>
                  </a:cubicBezTo>
                  <a:lnTo>
                    <a:pt x="0" y="33940"/>
                  </a:lnTo>
                  <a:cubicBezTo>
                    <a:pt x="0" y="15196"/>
                    <a:pt x="15196" y="0"/>
                    <a:pt x="33940" y="0"/>
                  </a:cubicBezTo>
                  <a:close/>
                </a:path>
              </a:pathLst>
            </a:custGeom>
            <a:solidFill>
              <a:srgbClr val="000000">
                <a:alpha val="0"/>
              </a:srgbClr>
            </a:solidFill>
            <a:ln w="12700">
              <a:solidFill>
                <a:srgbClr val="000000"/>
              </a:solidFill>
            </a:ln>
          </p:spPr>
          <p:txBody>
            <a:bodyPr/>
            <a:lstStyle/>
            <a:p>
              <a:endParaRPr lang="en-US"/>
            </a:p>
          </p:txBody>
        </p:sp>
      </p:grpSp>
      <p:grpSp>
        <p:nvGrpSpPr>
          <p:cNvPr id="10" name="Group 10"/>
          <p:cNvGrpSpPr/>
          <p:nvPr/>
        </p:nvGrpSpPr>
        <p:grpSpPr>
          <a:xfrm>
            <a:off x="11526683" y="2304346"/>
            <a:ext cx="5246370" cy="4689951"/>
            <a:chOff x="0" y="0"/>
            <a:chExt cx="6995160" cy="6253267"/>
          </a:xfrm>
        </p:grpSpPr>
        <p:pic>
          <p:nvPicPr>
            <p:cNvPr id="11" name="Picture 11"/>
            <p:cNvPicPr>
              <a:picLocks noChangeAspect="1"/>
            </p:cNvPicPr>
            <p:nvPr/>
          </p:nvPicPr>
          <p:blipFill>
            <a:blip r:embed="rId3"/>
            <a:srcRect l="583" r="24914"/>
            <a:stretch>
              <a:fillRect/>
            </a:stretch>
          </p:blipFill>
          <p:spPr>
            <a:xfrm>
              <a:off x="0" y="0"/>
              <a:ext cx="6995160" cy="6253267"/>
            </a:xfrm>
            <a:prstGeom prst="rect">
              <a:avLst/>
            </a:prstGeom>
          </p:spPr>
        </p:pic>
      </p:grpSp>
      <p:sp>
        <p:nvSpPr>
          <p:cNvPr id="12" name="Freeform 12"/>
          <p:cNvSpPr/>
          <p:nvPr/>
        </p:nvSpPr>
        <p:spPr>
          <a:xfrm>
            <a:off x="16822025" y="23885"/>
            <a:ext cx="1475500" cy="1263564"/>
          </a:xfrm>
          <a:custGeom>
            <a:avLst/>
            <a:gdLst/>
            <a:ahLst/>
            <a:cxnLst/>
            <a:rect l="l" t="t" r="r" b="b"/>
            <a:pathLst>
              <a:path w="1475500" h="1263564">
                <a:moveTo>
                  <a:pt x="0" y="0"/>
                </a:moveTo>
                <a:lnTo>
                  <a:pt x="1475500" y="0"/>
                </a:lnTo>
                <a:lnTo>
                  <a:pt x="1475500" y="1263565"/>
                </a:lnTo>
                <a:lnTo>
                  <a:pt x="0" y="12635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3" name="TextBox 13"/>
          <p:cNvSpPr txBox="1"/>
          <p:nvPr/>
        </p:nvSpPr>
        <p:spPr>
          <a:xfrm>
            <a:off x="533162" y="238125"/>
            <a:ext cx="6809833" cy="790575"/>
          </a:xfrm>
          <a:prstGeom prst="rect">
            <a:avLst/>
          </a:prstGeom>
        </p:spPr>
        <p:txBody>
          <a:bodyPr lIns="0" tIns="0" rIns="0" bIns="0" rtlCol="0" anchor="t">
            <a:spAutoFit/>
          </a:bodyPr>
          <a:lstStyle/>
          <a:p>
            <a:pPr algn="l">
              <a:lnSpc>
                <a:spcPts val="6239"/>
              </a:lnSpc>
            </a:pPr>
            <a:r>
              <a:rPr lang="en-US" sz="5199" spc="837">
                <a:solidFill>
                  <a:srgbClr val="8C52FF"/>
                </a:solidFill>
                <a:latin typeface="IBM Plex Sans Medium"/>
                <a:ea typeface="IBM Plex Sans Medium"/>
                <a:cs typeface="IBM Plex Sans Medium"/>
                <a:sym typeface="IBM Plex Sans Medium"/>
              </a:rPr>
              <a:t>Introduction</a:t>
            </a:r>
          </a:p>
        </p:txBody>
      </p:sp>
      <p:sp>
        <p:nvSpPr>
          <p:cNvPr id="14" name="TextBox 14"/>
          <p:cNvSpPr txBox="1"/>
          <p:nvPr/>
        </p:nvSpPr>
        <p:spPr>
          <a:xfrm>
            <a:off x="850880" y="1956683"/>
            <a:ext cx="6235720" cy="551433"/>
          </a:xfrm>
          <a:prstGeom prst="rect">
            <a:avLst/>
          </a:prstGeom>
        </p:spPr>
        <p:txBody>
          <a:bodyPr wrap="square" lIns="0" tIns="0" rIns="0" bIns="0" rtlCol="0" anchor="t">
            <a:spAutoFit/>
          </a:bodyPr>
          <a:lstStyle/>
          <a:p>
            <a:pPr algn="ctr">
              <a:lnSpc>
                <a:spcPts val="4320"/>
              </a:lnSpc>
              <a:spcBef>
                <a:spcPct val="0"/>
              </a:spcBef>
            </a:pPr>
            <a:r>
              <a:rPr lang="en-US" sz="3900" b="1" spc="172" dirty="0">
                <a:solidFill>
                  <a:srgbClr val="000000"/>
                </a:solidFill>
                <a:latin typeface="Bierstadt" panose="020B0004020202020204" pitchFamily="34" charset="0"/>
                <a:ea typeface="Arial Bold"/>
                <a:cs typeface="Arial Bold"/>
                <a:sym typeface="Arial Bold"/>
              </a:rPr>
              <a:t>Overview of the Project</a:t>
            </a:r>
          </a:p>
        </p:txBody>
      </p:sp>
      <p:sp>
        <p:nvSpPr>
          <p:cNvPr id="15" name="TextBox 15"/>
          <p:cNvSpPr txBox="1"/>
          <p:nvPr/>
        </p:nvSpPr>
        <p:spPr>
          <a:xfrm>
            <a:off x="850880" y="3069996"/>
            <a:ext cx="9502820" cy="2850717"/>
          </a:xfrm>
          <a:prstGeom prst="rect">
            <a:avLst/>
          </a:prstGeom>
        </p:spPr>
        <p:txBody>
          <a:bodyPr lIns="0" tIns="0" rIns="0" bIns="0" rtlCol="0" anchor="t">
            <a:spAutoFit/>
          </a:bodyPr>
          <a:lstStyle/>
          <a:p>
            <a:pPr marL="342900" indent="-342900" algn="l">
              <a:lnSpc>
                <a:spcPts val="2793"/>
              </a:lnSpc>
              <a:spcBef>
                <a:spcPct val="0"/>
              </a:spcBef>
              <a:buFont typeface="Arial" panose="020B0604020202020204" pitchFamily="34" charset="0"/>
              <a:buChar char="•"/>
            </a:pPr>
            <a:r>
              <a:rPr lang="en-US" sz="2400" dirty="0">
                <a:solidFill>
                  <a:srgbClr val="000000"/>
                </a:solidFill>
                <a:latin typeface="Arial"/>
                <a:ea typeface="Arial"/>
                <a:cs typeface="Arial"/>
                <a:sym typeface="Arial"/>
              </a:rPr>
              <a:t>A project is focused on terrorism data analysis aims to understand patterns and trends in terrorist activities, develop predictive models for prevention, inform effective counter-terrorism policies, and identify the root causes of terrorism.</a:t>
            </a:r>
          </a:p>
          <a:p>
            <a:pPr marL="342900" indent="-342900" algn="l">
              <a:lnSpc>
                <a:spcPts val="2793"/>
              </a:lnSpc>
              <a:spcBef>
                <a:spcPct val="0"/>
              </a:spcBef>
              <a:buFont typeface="Arial" panose="020B0604020202020204" pitchFamily="34" charset="0"/>
              <a:buChar char="•"/>
            </a:pPr>
            <a:endParaRPr lang="en-US" sz="2400" dirty="0">
              <a:solidFill>
                <a:srgbClr val="000000"/>
              </a:solidFill>
              <a:latin typeface="Arial"/>
              <a:ea typeface="Arial"/>
              <a:cs typeface="Arial"/>
              <a:sym typeface="Arial"/>
            </a:endParaRPr>
          </a:p>
          <a:p>
            <a:pPr marL="342900" indent="-342900" algn="l">
              <a:lnSpc>
                <a:spcPts val="2793"/>
              </a:lnSpc>
              <a:spcBef>
                <a:spcPct val="0"/>
              </a:spcBef>
              <a:buFont typeface="Arial" panose="020B0604020202020204" pitchFamily="34" charset="0"/>
              <a:buChar char="•"/>
            </a:pPr>
            <a:r>
              <a:rPr lang="en-US" sz="2400" dirty="0">
                <a:solidFill>
                  <a:srgbClr val="000000"/>
                </a:solidFill>
                <a:latin typeface="Arial"/>
                <a:ea typeface="Arial"/>
                <a:cs typeface="Arial"/>
                <a:sym typeface="Arial"/>
              </a:rPr>
              <a:t>The project contributes to global efforts in reducing terrorism and promoting peace and security.</a:t>
            </a:r>
          </a:p>
          <a:p>
            <a:pPr algn="l">
              <a:lnSpc>
                <a:spcPts val="2793"/>
              </a:lnSpc>
              <a:spcBef>
                <a:spcPct val="0"/>
              </a:spcBef>
            </a:pPr>
            <a:endParaRPr lang="en-US" sz="2327" dirty="0">
              <a:solidFill>
                <a:srgbClr val="000000"/>
              </a:solidFill>
              <a:latin typeface="Arial"/>
              <a:ea typeface="Arial"/>
              <a:cs typeface="Arial"/>
              <a:sym typeface="Arial"/>
            </a:endParaRPr>
          </a:p>
        </p:txBody>
      </p:sp>
      <p:sp>
        <p:nvSpPr>
          <p:cNvPr id="18" name="TextBox 2">
            <a:extLst>
              <a:ext uri="{FF2B5EF4-FFF2-40B4-BE49-F238E27FC236}">
                <a16:creationId xmlns:a16="http://schemas.microsoft.com/office/drawing/2014/main" id="{80FD3AA1-FBCF-5636-8002-720235946545}"/>
              </a:ext>
            </a:extLst>
          </p:cNvPr>
          <p:cNvSpPr txBox="1"/>
          <p:nvPr/>
        </p:nvSpPr>
        <p:spPr>
          <a:xfrm>
            <a:off x="751114" y="6314402"/>
            <a:ext cx="3496290" cy="581698"/>
          </a:xfrm>
          <a:prstGeom prst="rect">
            <a:avLst/>
          </a:prstGeom>
        </p:spPr>
        <p:txBody>
          <a:bodyPr lIns="0" tIns="0" rIns="0" bIns="0" rtlCol="0" anchor="t">
            <a:spAutoFit/>
          </a:bodyPr>
          <a:lstStyle/>
          <a:p>
            <a:pPr>
              <a:lnSpc>
                <a:spcPts val="4679"/>
              </a:lnSpc>
              <a:spcBef>
                <a:spcPct val="0"/>
              </a:spcBef>
            </a:pPr>
            <a:r>
              <a:rPr lang="en-US" sz="3899" b="1" spc="374" dirty="0">
                <a:solidFill>
                  <a:srgbClr val="000000"/>
                </a:solidFill>
                <a:latin typeface="Bierstadt" panose="020B0004020202020204" pitchFamily="34" charset="0"/>
                <a:ea typeface="Arial Bold"/>
                <a:cs typeface="Arial Bold"/>
                <a:sym typeface="Arial Bold"/>
              </a:rPr>
              <a:t>  Objective</a:t>
            </a:r>
          </a:p>
        </p:txBody>
      </p:sp>
      <p:sp>
        <p:nvSpPr>
          <p:cNvPr id="19" name="TextBox 18">
            <a:extLst>
              <a:ext uri="{FF2B5EF4-FFF2-40B4-BE49-F238E27FC236}">
                <a16:creationId xmlns:a16="http://schemas.microsoft.com/office/drawing/2014/main" id="{00FCF338-D5B4-FA93-C8FF-A55AA9806610}"/>
              </a:ext>
            </a:extLst>
          </p:cNvPr>
          <p:cNvSpPr txBox="1"/>
          <p:nvPr/>
        </p:nvSpPr>
        <p:spPr>
          <a:xfrm>
            <a:off x="762000" y="7362742"/>
            <a:ext cx="5943600" cy="1200329"/>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Optimize Data Collection</a:t>
            </a:r>
          </a:p>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Enhance Analytical Techniques</a:t>
            </a:r>
          </a:p>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Strengthen Collaboration Networks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9943875"/>
            <a:ext cx="18307050" cy="352650"/>
            <a:chOff x="0" y="0"/>
            <a:chExt cx="24409400" cy="470200"/>
          </a:xfrm>
        </p:grpSpPr>
        <p:sp>
          <p:nvSpPr>
            <p:cNvPr id="3" name="Freeform 3"/>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solidFill>
              <a:srgbClr val="061727"/>
            </a:solidFill>
          </p:spPr>
          <p:txBody>
            <a:bodyPr/>
            <a:lstStyle/>
            <a:p>
              <a:endParaRPr lang="en-US"/>
            </a:p>
          </p:txBody>
        </p:sp>
        <p:sp>
          <p:nvSpPr>
            <p:cNvPr id="4" name="Freeform 4"/>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5" name="Group 5"/>
          <p:cNvGrpSpPr/>
          <p:nvPr/>
        </p:nvGrpSpPr>
        <p:grpSpPr>
          <a:xfrm rot="-10800000">
            <a:off x="-9525" y="1238681"/>
            <a:ext cx="18732759" cy="47625"/>
            <a:chOff x="0" y="0"/>
            <a:chExt cx="110638915" cy="281281"/>
          </a:xfrm>
        </p:grpSpPr>
        <p:sp>
          <p:nvSpPr>
            <p:cNvPr id="6" name="Freeform 6"/>
            <p:cNvSpPr/>
            <p:nvPr/>
          </p:nvSpPr>
          <p:spPr>
            <a:xfrm>
              <a:off x="0" y="0"/>
              <a:ext cx="110638915" cy="281281"/>
            </a:xfrm>
            <a:custGeom>
              <a:avLst/>
              <a:gdLst/>
              <a:ahLst/>
              <a:cxnLst/>
              <a:rect l="l" t="t" r="r" b="b"/>
              <a:pathLst>
                <a:path w="110638915" h="281281">
                  <a:moveTo>
                    <a:pt x="0" y="0"/>
                  </a:moveTo>
                  <a:lnTo>
                    <a:pt x="110638915" y="0"/>
                  </a:lnTo>
                  <a:lnTo>
                    <a:pt x="110638915"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7" name="TextBox 7"/>
            <p:cNvSpPr txBox="1"/>
            <p:nvPr/>
          </p:nvSpPr>
          <p:spPr>
            <a:xfrm>
              <a:off x="0" y="-47625"/>
              <a:ext cx="110638915" cy="328906"/>
            </a:xfrm>
            <a:prstGeom prst="rect">
              <a:avLst/>
            </a:prstGeom>
          </p:spPr>
          <p:txBody>
            <a:bodyPr lIns="50800" tIns="50800" rIns="50800" bIns="50800" rtlCol="0" anchor="ctr"/>
            <a:lstStyle/>
            <a:p>
              <a:pPr algn="ctr">
                <a:lnSpc>
                  <a:spcPts val="2239"/>
                </a:lnSpc>
              </a:pPr>
              <a:endParaRPr/>
            </a:p>
          </p:txBody>
        </p:sp>
      </p:grpSp>
      <p:grpSp>
        <p:nvGrpSpPr>
          <p:cNvPr id="8" name="Group 8"/>
          <p:cNvGrpSpPr/>
          <p:nvPr/>
        </p:nvGrpSpPr>
        <p:grpSpPr>
          <a:xfrm rot="-10800000">
            <a:off x="-19050" y="9943875"/>
            <a:ext cx="18307050" cy="352650"/>
            <a:chOff x="0" y="0"/>
            <a:chExt cx="24409400" cy="470200"/>
          </a:xfrm>
        </p:grpSpPr>
        <p:sp>
          <p:nvSpPr>
            <p:cNvPr id="9" name="Freeform 9"/>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10" name="Freeform 10"/>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sp>
        <p:nvSpPr>
          <p:cNvPr id="13" name="TextBox 13"/>
          <p:cNvSpPr txBox="1"/>
          <p:nvPr/>
        </p:nvSpPr>
        <p:spPr>
          <a:xfrm>
            <a:off x="433687" y="333375"/>
            <a:ext cx="11554119" cy="695325"/>
          </a:xfrm>
          <a:prstGeom prst="rect">
            <a:avLst/>
          </a:prstGeom>
        </p:spPr>
        <p:txBody>
          <a:bodyPr lIns="0" tIns="0" rIns="0" bIns="0" rtlCol="0" anchor="t">
            <a:spAutoFit/>
          </a:bodyPr>
          <a:lstStyle/>
          <a:p>
            <a:pPr algn="l">
              <a:lnSpc>
                <a:spcPts val="5519"/>
              </a:lnSpc>
            </a:pPr>
            <a:r>
              <a:rPr lang="en-US" sz="4599" spc="657">
                <a:solidFill>
                  <a:srgbClr val="8C52FF"/>
                </a:solidFill>
                <a:latin typeface="IBM Plex Sans Medium"/>
                <a:ea typeface="IBM Plex Sans Medium"/>
                <a:cs typeface="IBM Plex Sans Medium"/>
                <a:sym typeface="IBM Plex Sans Medium"/>
              </a:rPr>
              <a:t>Problem Identification</a:t>
            </a:r>
          </a:p>
        </p:txBody>
      </p:sp>
      <p:sp>
        <p:nvSpPr>
          <p:cNvPr id="14" name="TextBox 14"/>
          <p:cNvSpPr txBox="1"/>
          <p:nvPr/>
        </p:nvSpPr>
        <p:spPr>
          <a:xfrm>
            <a:off x="1143000" y="1861869"/>
            <a:ext cx="4779368" cy="507383"/>
          </a:xfrm>
          <a:prstGeom prst="rect">
            <a:avLst/>
          </a:prstGeom>
        </p:spPr>
        <p:txBody>
          <a:bodyPr lIns="0" tIns="0" rIns="0" bIns="0" rtlCol="0" anchor="t">
            <a:spAutoFit/>
          </a:bodyPr>
          <a:lstStyle/>
          <a:p>
            <a:pPr>
              <a:lnSpc>
                <a:spcPts val="4080"/>
              </a:lnSpc>
              <a:spcBef>
                <a:spcPct val="0"/>
              </a:spcBef>
            </a:pPr>
            <a:r>
              <a:rPr lang="en-US" sz="3400" b="1" spc="326" dirty="0">
                <a:solidFill>
                  <a:srgbClr val="000000"/>
                </a:solidFill>
                <a:latin typeface="Bierstadt" panose="020B0004020202020204" pitchFamily="34" charset="0"/>
                <a:ea typeface="Arial Bold"/>
                <a:cs typeface="Arial Bold"/>
                <a:sym typeface="Arial Bold"/>
              </a:rPr>
              <a:t>Problem Statement</a:t>
            </a:r>
          </a:p>
        </p:txBody>
      </p:sp>
      <p:sp>
        <p:nvSpPr>
          <p:cNvPr id="15" name="TextBox 15"/>
          <p:cNvSpPr txBox="1"/>
          <p:nvPr/>
        </p:nvSpPr>
        <p:spPr>
          <a:xfrm>
            <a:off x="1143000" y="2552700"/>
            <a:ext cx="16103270" cy="769441"/>
          </a:xfrm>
          <a:prstGeom prst="rect">
            <a:avLst/>
          </a:prstGeom>
        </p:spPr>
        <p:txBody>
          <a:bodyPr wrap="square" lIns="0" tIns="0" rIns="0" bIns="0" rtlCol="0" anchor="t">
            <a:spAutoFit/>
          </a:bodyPr>
          <a:lstStyle/>
          <a:p>
            <a:pPr algn="l">
              <a:lnSpc>
                <a:spcPts val="3119"/>
              </a:lnSpc>
              <a:spcBef>
                <a:spcPct val="0"/>
              </a:spcBef>
            </a:pPr>
            <a:r>
              <a:rPr lang="en-US" sz="2228" dirty="0">
                <a:solidFill>
                  <a:srgbClr val="1F2020"/>
                </a:solidFill>
                <a:latin typeface="Open Sans"/>
                <a:ea typeface="Open Sans"/>
                <a:cs typeface="Open Sans"/>
                <a:sym typeface="Open Sans"/>
              </a:rPr>
              <a:t>This project aims to use data analysis to find trends, predict possible attacks and improve policies. It will also look at the social and economic impacts of terrorism to help create better ways to prevent and respond to it.</a:t>
            </a:r>
          </a:p>
        </p:txBody>
      </p:sp>
      <p:sp>
        <p:nvSpPr>
          <p:cNvPr id="16" name="TextBox 16"/>
          <p:cNvSpPr txBox="1"/>
          <p:nvPr/>
        </p:nvSpPr>
        <p:spPr>
          <a:xfrm>
            <a:off x="1079830" y="3839614"/>
            <a:ext cx="7143014" cy="1019382"/>
          </a:xfrm>
          <a:prstGeom prst="rect">
            <a:avLst/>
          </a:prstGeom>
        </p:spPr>
        <p:txBody>
          <a:bodyPr wrap="square" lIns="0" tIns="0" rIns="0" bIns="0" rtlCol="0" anchor="t">
            <a:spAutoFit/>
          </a:bodyPr>
          <a:lstStyle/>
          <a:p>
            <a:pPr>
              <a:lnSpc>
                <a:spcPts val="4080"/>
              </a:lnSpc>
            </a:pPr>
            <a:r>
              <a:rPr lang="en-US" sz="3400" b="1" spc="326" dirty="0">
                <a:solidFill>
                  <a:srgbClr val="000000"/>
                </a:solidFill>
                <a:latin typeface="Bierstadt" panose="020B0004020202020204" pitchFamily="34" charset="0"/>
                <a:ea typeface="Arial Bold"/>
                <a:cs typeface="Arial Bold"/>
                <a:sym typeface="Arial Bold"/>
              </a:rPr>
              <a:t>Significance of The Problem</a:t>
            </a:r>
          </a:p>
          <a:p>
            <a:pPr algn="ctr">
              <a:lnSpc>
                <a:spcPts val="4080"/>
              </a:lnSpc>
              <a:spcBef>
                <a:spcPct val="0"/>
              </a:spcBef>
            </a:pPr>
            <a:endParaRPr lang="en-US" sz="3400" spc="326" dirty="0">
              <a:solidFill>
                <a:srgbClr val="000000"/>
              </a:solidFill>
              <a:latin typeface="Arial Bold"/>
              <a:ea typeface="Arial Bold"/>
              <a:cs typeface="Arial Bold"/>
              <a:sym typeface="Arial Bold"/>
            </a:endParaRPr>
          </a:p>
        </p:txBody>
      </p:sp>
      <p:sp>
        <p:nvSpPr>
          <p:cNvPr id="20" name="TextBox 20"/>
          <p:cNvSpPr txBox="1"/>
          <p:nvPr/>
        </p:nvSpPr>
        <p:spPr>
          <a:xfrm>
            <a:off x="1060464" y="7621703"/>
            <a:ext cx="3663936" cy="507383"/>
          </a:xfrm>
          <a:prstGeom prst="rect">
            <a:avLst/>
          </a:prstGeom>
        </p:spPr>
        <p:txBody>
          <a:bodyPr lIns="0" tIns="0" rIns="0" bIns="0" rtlCol="0" anchor="t">
            <a:spAutoFit/>
          </a:bodyPr>
          <a:lstStyle/>
          <a:p>
            <a:pPr>
              <a:lnSpc>
                <a:spcPts val="4080"/>
              </a:lnSpc>
              <a:spcBef>
                <a:spcPct val="0"/>
              </a:spcBef>
            </a:pPr>
            <a:r>
              <a:rPr lang="en-US" sz="3400" b="1" spc="326" dirty="0">
                <a:solidFill>
                  <a:srgbClr val="000000"/>
                </a:solidFill>
                <a:latin typeface="Bierstadt" panose="020B0004020202020204" pitchFamily="34" charset="0"/>
                <a:ea typeface="Arial Bold"/>
                <a:cs typeface="Arial Bold"/>
                <a:sym typeface="Arial Bold"/>
              </a:rPr>
              <a:t>Relevant SDGs</a:t>
            </a:r>
          </a:p>
        </p:txBody>
      </p:sp>
      <p:sp>
        <p:nvSpPr>
          <p:cNvPr id="21" name="TextBox 21"/>
          <p:cNvSpPr txBox="1"/>
          <p:nvPr/>
        </p:nvSpPr>
        <p:spPr>
          <a:xfrm>
            <a:off x="1066800" y="8410028"/>
            <a:ext cx="16179470" cy="1166986"/>
          </a:xfrm>
          <a:prstGeom prst="rect">
            <a:avLst/>
          </a:prstGeom>
        </p:spPr>
        <p:txBody>
          <a:bodyPr wrap="square" lIns="0" tIns="0" rIns="0" bIns="0" rtlCol="0" anchor="t">
            <a:spAutoFit/>
          </a:bodyPr>
          <a:lstStyle/>
          <a:p>
            <a:pPr algn="l">
              <a:lnSpc>
                <a:spcPts val="3119"/>
              </a:lnSpc>
              <a:spcBef>
                <a:spcPct val="0"/>
              </a:spcBef>
            </a:pPr>
            <a:r>
              <a:rPr lang="en-US" sz="2228" dirty="0">
                <a:solidFill>
                  <a:srgbClr val="1F2020"/>
                </a:solidFill>
                <a:latin typeface="Open Sans"/>
                <a:ea typeface="Open Sans"/>
                <a:cs typeface="Open Sans"/>
                <a:sym typeface="Open Sans"/>
              </a:rPr>
              <a:t>SDG 16 : Promote peaceful and inclusive societies for sustainable development, provide access to justice for all and build effective, accountable and inclusive institutions at all levels.</a:t>
            </a:r>
          </a:p>
          <a:p>
            <a:pPr algn="l">
              <a:lnSpc>
                <a:spcPts val="3119"/>
              </a:lnSpc>
              <a:spcBef>
                <a:spcPct val="0"/>
              </a:spcBef>
            </a:pPr>
            <a:endParaRPr lang="en-US" sz="2228" dirty="0">
              <a:solidFill>
                <a:srgbClr val="1F2020"/>
              </a:solidFill>
              <a:latin typeface="Open Sans"/>
              <a:ea typeface="Open Sans"/>
              <a:cs typeface="Open Sans"/>
              <a:sym typeface="Open Sans"/>
            </a:endParaRPr>
          </a:p>
        </p:txBody>
      </p:sp>
      <p:graphicFrame>
        <p:nvGraphicFramePr>
          <p:cNvPr id="23" name="TextBox 17">
            <a:extLst>
              <a:ext uri="{FF2B5EF4-FFF2-40B4-BE49-F238E27FC236}">
                <a16:creationId xmlns:a16="http://schemas.microsoft.com/office/drawing/2014/main" id="{D063D5FB-DAC1-ECE2-E3C0-AD94938C86D2}"/>
              </a:ext>
            </a:extLst>
          </p:cNvPr>
          <p:cNvGraphicFramePr/>
          <p:nvPr/>
        </p:nvGraphicFramePr>
        <p:xfrm>
          <a:off x="1104900" y="4610100"/>
          <a:ext cx="16103270" cy="23596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1238681"/>
            <a:ext cx="18732759" cy="47625"/>
            <a:chOff x="0" y="0"/>
            <a:chExt cx="110638915" cy="281281"/>
          </a:xfrm>
        </p:grpSpPr>
        <p:sp>
          <p:nvSpPr>
            <p:cNvPr id="3" name="Freeform 3"/>
            <p:cNvSpPr/>
            <p:nvPr/>
          </p:nvSpPr>
          <p:spPr>
            <a:xfrm>
              <a:off x="0" y="0"/>
              <a:ext cx="110638915" cy="281281"/>
            </a:xfrm>
            <a:custGeom>
              <a:avLst/>
              <a:gdLst/>
              <a:ahLst/>
              <a:cxnLst/>
              <a:rect l="l" t="t" r="r" b="b"/>
              <a:pathLst>
                <a:path w="110638915" h="281281">
                  <a:moveTo>
                    <a:pt x="0" y="0"/>
                  </a:moveTo>
                  <a:lnTo>
                    <a:pt x="110638915" y="0"/>
                  </a:lnTo>
                  <a:lnTo>
                    <a:pt x="110638915"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4" name="TextBox 4"/>
            <p:cNvSpPr txBox="1"/>
            <p:nvPr/>
          </p:nvSpPr>
          <p:spPr>
            <a:xfrm>
              <a:off x="0" y="-47625"/>
              <a:ext cx="110638915" cy="328906"/>
            </a:xfrm>
            <a:prstGeom prst="rect">
              <a:avLst/>
            </a:prstGeom>
          </p:spPr>
          <p:txBody>
            <a:bodyPr lIns="50800" tIns="50800" rIns="50800" bIns="50800" rtlCol="0" anchor="ctr"/>
            <a:lstStyle/>
            <a:p>
              <a:pPr algn="ctr">
                <a:lnSpc>
                  <a:spcPts val="2239"/>
                </a:lnSpc>
              </a:pPr>
              <a:endParaRPr/>
            </a:p>
          </p:txBody>
        </p:sp>
      </p:grpSp>
      <p:grpSp>
        <p:nvGrpSpPr>
          <p:cNvPr id="5" name="Group 5"/>
          <p:cNvGrpSpPr/>
          <p:nvPr/>
        </p:nvGrpSpPr>
        <p:grpSpPr>
          <a:xfrm rot="-10800000">
            <a:off x="-9525" y="9943875"/>
            <a:ext cx="18307050" cy="352650"/>
            <a:chOff x="0" y="0"/>
            <a:chExt cx="24409400" cy="470200"/>
          </a:xfrm>
        </p:grpSpPr>
        <p:sp>
          <p:nvSpPr>
            <p:cNvPr id="6" name="Freeform 6"/>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7" name="Freeform 7"/>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sp>
        <p:nvSpPr>
          <p:cNvPr id="8" name="Freeform 8"/>
          <p:cNvSpPr/>
          <p:nvPr/>
        </p:nvSpPr>
        <p:spPr>
          <a:xfrm rot="-4920726">
            <a:off x="10871159" y="1085556"/>
            <a:ext cx="6160051" cy="8172562"/>
          </a:xfrm>
          <a:custGeom>
            <a:avLst/>
            <a:gdLst/>
            <a:ahLst/>
            <a:cxnLst/>
            <a:rect l="l" t="t" r="r" b="b"/>
            <a:pathLst>
              <a:path w="6160051" h="8172562">
                <a:moveTo>
                  <a:pt x="0" y="0"/>
                </a:moveTo>
                <a:lnTo>
                  <a:pt x="6160051" y="0"/>
                </a:lnTo>
                <a:lnTo>
                  <a:pt x="6160051" y="8172561"/>
                </a:lnTo>
                <a:lnTo>
                  <a:pt x="0" y="8172561"/>
                </a:lnTo>
                <a:lnTo>
                  <a:pt x="0" y="0"/>
                </a:lnTo>
                <a:close/>
              </a:path>
            </a:pathLst>
          </a:custGeom>
          <a:blipFill>
            <a:blip r:embed="rId3"/>
            <a:stretch>
              <a:fillRect l="-1697" r="-1697" b="-8428"/>
            </a:stretch>
          </a:blipFill>
        </p:spPr>
        <p:txBody>
          <a:bodyPr/>
          <a:lstStyle/>
          <a:p>
            <a:endParaRPr lang="en-US"/>
          </a:p>
        </p:txBody>
      </p:sp>
      <p:sp>
        <p:nvSpPr>
          <p:cNvPr id="9" name="Freeform 9"/>
          <p:cNvSpPr/>
          <p:nvPr/>
        </p:nvSpPr>
        <p:spPr>
          <a:xfrm rot="465198">
            <a:off x="10654101" y="2370415"/>
            <a:ext cx="6932923" cy="5660257"/>
          </a:xfrm>
          <a:custGeom>
            <a:avLst/>
            <a:gdLst/>
            <a:ahLst/>
            <a:cxnLst/>
            <a:rect l="l" t="t" r="r" b="b"/>
            <a:pathLst>
              <a:path w="6932923" h="5660257">
                <a:moveTo>
                  <a:pt x="0" y="0"/>
                </a:moveTo>
                <a:lnTo>
                  <a:pt x="6932923" y="0"/>
                </a:lnTo>
                <a:lnTo>
                  <a:pt x="6932923" y="5660257"/>
                </a:lnTo>
                <a:lnTo>
                  <a:pt x="0" y="5660257"/>
                </a:lnTo>
                <a:lnTo>
                  <a:pt x="0" y="0"/>
                </a:lnTo>
                <a:close/>
              </a:path>
            </a:pathLst>
          </a:custGeom>
          <a:blipFill>
            <a:blip r:embed="rId4"/>
            <a:stretch>
              <a:fillRect l="-35738" r="-20236"/>
            </a:stretch>
          </a:blipFill>
        </p:spPr>
        <p:txBody>
          <a:bodyPr/>
          <a:lstStyle/>
          <a:p>
            <a:endParaRPr lang="en-US"/>
          </a:p>
        </p:txBody>
      </p:sp>
      <p:sp>
        <p:nvSpPr>
          <p:cNvPr id="10" name="Freeform 10"/>
          <p:cNvSpPr/>
          <p:nvPr/>
        </p:nvSpPr>
        <p:spPr>
          <a:xfrm>
            <a:off x="16962864" y="23812"/>
            <a:ext cx="1325136" cy="1262493"/>
          </a:xfrm>
          <a:custGeom>
            <a:avLst/>
            <a:gdLst/>
            <a:ahLst/>
            <a:cxnLst/>
            <a:rect l="l" t="t" r="r" b="b"/>
            <a:pathLst>
              <a:path w="1325136" h="1262493">
                <a:moveTo>
                  <a:pt x="0" y="0"/>
                </a:moveTo>
                <a:lnTo>
                  <a:pt x="1325136" y="0"/>
                </a:lnTo>
                <a:lnTo>
                  <a:pt x="1325136" y="1262494"/>
                </a:lnTo>
                <a:lnTo>
                  <a:pt x="0" y="126249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1" name="TextBox 11"/>
          <p:cNvSpPr txBox="1"/>
          <p:nvPr/>
        </p:nvSpPr>
        <p:spPr>
          <a:xfrm>
            <a:off x="533162" y="238125"/>
            <a:ext cx="6809833" cy="790575"/>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Data collection</a:t>
            </a:r>
          </a:p>
        </p:txBody>
      </p:sp>
      <p:sp>
        <p:nvSpPr>
          <p:cNvPr id="12" name="TextBox 12"/>
          <p:cNvSpPr txBox="1"/>
          <p:nvPr/>
        </p:nvSpPr>
        <p:spPr>
          <a:xfrm>
            <a:off x="1028700" y="1808836"/>
            <a:ext cx="4028488" cy="551433"/>
          </a:xfrm>
          <a:prstGeom prst="rect">
            <a:avLst/>
          </a:prstGeom>
        </p:spPr>
        <p:txBody>
          <a:bodyPr lIns="0" tIns="0" rIns="0" bIns="0" rtlCol="0" anchor="t">
            <a:spAutoFit/>
          </a:bodyPr>
          <a:lstStyle/>
          <a:p>
            <a:pPr>
              <a:lnSpc>
                <a:spcPts val="4320"/>
              </a:lnSpc>
              <a:spcBef>
                <a:spcPct val="0"/>
              </a:spcBef>
            </a:pPr>
            <a:r>
              <a:rPr lang="en-US" sz="3600" b="1" spc="345" dirty="0">
                <a:solidFill>
                  <a:srgbClr val="000000"/>
                </a:solidFill>
                <a:latin typeface="Bierstadt" panose="020B0004020202020204" pitchFamily="34" charset="0"/>
                <a:ea typeface="Arial Bold"/>
                <a:cs typeface="Arial Bold"/>
                <a:sym typeface="Arial Bold"/>
              </a:rPr>
              <a:t>Source of Data</a:t>
            </a:r>
          </a:p>
        </p:txBody>
      </p:sp>
      <p:sp>
        <p:nvSpPr>
          <p:cNvPr id="13" name="TextBox 13"/>
          <p:cNvSpPr txBox="1"/>
          <p:nvPr/>
        </p:nvSpPr>
        <p:spPr>
          <a:xfrm>
            <a:off x="1028700" y="2576985"/>
            <a:ext cx="9432846" cy="391795"/>
          </a:xfrm>
          <a:prstGeom prst="rect">
            <a:avLst/>
          </a:prstGeom>
        </p:spPr>
        <p:txBody>
          <a:bodyPr lIns="0" tIns="0" rIns="0" bIns="0" rtlCol="0" anchor="t">
            <a:spAutoFit/>
          </a:bodyPr>
          <a:lstStyle/>
          <a:p>
            <a:pPr algn="ctr">
              <a:lnSpc>
                <a:spcPts val="3079"/>
              </a:lnSpc>
              <a:spcBef>
                <a:spcPct val="0"/>
              </a:spcBef>
            </a:pPr>
            <a:r>
              <a:rPr lang="en-US" sz="2199">
                <a:solidFill>
                  <a:srgbClr val="000000"/>
                </a:solidFill>
                <a:latin typeface="Poppins Bold"/>
                <a:ea typeface="Poppins Bold"/>
                <a:cs typeface="Poppins Bold"/>
                <a:sym typeface="Poppins Bold"/>
              </a:rPr>
              <a:t>The project will use terrorism datasets from the following sources:</a:t>
            </a:r>
          </a:p>
        </p:txBody>
      </p:sp>
      <p:graphicFrame>
        <p:nvGraphicFramePr>
          <p:cNvPr id="16" name="TextBox 14">
            <a:extLst>
              <a:ext uri="{FF2B5EF4-FFF2-40B4-BE49-F238E27FC236}">
                <a16:creationId xmlns:a16="http://schemas.microsoft.com/office/drawing/2014/main" id="{7CE19F8D-EB82-9BF7-9F40-626D3735D44A}"/>
              </a:ext>
            </a:extLst>
          </p:cNvPr>
          <p:cNvGraphicFramePr/>
          <p:nvPr>
            <p:extLst>
              <p:ext uri="{D42A27DB-BD31-4B8C-83A1-F6EECF244321}">
                <p14:modId xmlns:p14="http://schemas.microsoft.com/office/powerpoint/2010/main" val="901432288"/>
              </p:ext>
            </p:extLst>
          </p:nvPr>
        </p:nvGraphicFramePr>
        <p:xfrm>
          <a:off x="1028700" y="3218154"/>
          <a:ext cx="9063161" cy="535495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9943875"/>
            <a:ext cx="18307050" cy="352650"/>
            <a:chOff x="0" y="0"/>
            <a:chExt cx="24409400" cy="470200"/>
          </a:xfrm>
        </p:grpSpPr>
        <p:sp>
          <p:nvSpPr>
            <p:cNvPr id="3" name="Freeform 3"/>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4" name="Freeform 4"/>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5" name="Group 5"/>
          <p:cNvGrpSpPr/>
          <p:nvPr/>
        </p:nvGrpSpPr>
        <p:grpSpPr>
          <a:xfrm rot="-10800000">
            <a:off x="-9525" y="1238681"/>
            <a:ext cx="18732759" cy="47625"/>
            <a:chOff x="0" y="0"/>
            <a:chExt cx="110638915" cy="281281"/>
          </a:xfrm>
        </p:grpSpPr>
        <p:sp>
          <p:nvSpPr>
            <p:cNvPr id="6" name="Freeform 6"/>
            <p:cNvSpPr/>
            <p:nvPr/>
          </p:nvSpPr>
          <p:spPr>
            <a:xfrm>
              <a:off x="0" y="0"/>
              <a:ext cx="110638915" cy="281281"/>
            </a:xfrm>
            <a:custGeom>
              <a:avLst/>
              <a:gdLst/>
              <a:ahLst/>
              <a:cxnLst/>
              <a:rect l="l" t="t" r="r" b="b"/>
              <a:pathLst>
                <a:path w="110638915" h="281281">
                  <a:moveTo>
                    <a:pt x="0" y="0"/>
                  </a:moveTo>
                  <a:lnTo>
                    <a:pt x="110638915" y="0"/>
                  </a:lnTo>
                  <a:lnTo>
                    <a:pt x="110638915"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7" name="TextBox 7"/>
            <p:cNvSpPr txBox="1"/>
            <p:nvPr/>
          </p:nvSpPr>
          <p:spPr>
            <a:xfrm>
              <a:off x="0" y="-47625"/>
              <a:ext cx="110638915" cy="328906"/>
            </a:xfrm>
            <a:prstGeom prst="rect">
              <a:avLst/>
            </a:prstGeom>
          </p:spPr>
          <p:txBody>
            <a:bodyPr lIns="50800" tIns="50800" rIns="50800" bIns="50800" rtlCol="0" anchor="ctr"/>
            <a:lstStyle/>
            <a:p>
              <a:pPr algn="ctr">
                <a:lnSpc>
                  <a:spcPts val="2239"/>
                </a:lnSpc>
              </a:pPr>
              <a:endParaRPr/>
            </a:p>
          </p:txBody>
        </p:sp>
      </p:grpSp>
      <p:sp>
        <p:nvSpPr>
          <p:cNvPr id="8" name="TextBox 8"/>
          <p:cNvSpPr txBox="1"/>
          <p:nvPr/>
        </p:nvSpPr>
        <p:spPr>
          <a:xfrm>
            <a:off x="1028700" y="1807683"/>
            <a:ext cx="4403928" cy="551433"/>
          </a:xfrm>
          <a:prstGeom prst="rect">
            <a:avLst/>
          </a:prstGeom>
        </p:spPr>
        <p:txBody>
          <a:bodyPr lIns="0" tIns="0" rIns="0" bIns="0" rtlCol="0" anchor="t">
            <a:spAutoFit/>
          </a:bodyPr>
          <a:lstStyle/>
          <a:p>
            <a:pPr>
              <a:lnSpc>
                <a:spcPts val="4320"/>
              </a:lnSpc>
              <a:spcBef>
                <a:spcPct val="0"/>
              </a:spcBef>
            </a:pPr>
            <a:r>
              <a:rPr lang="en-US" sz="3600" b="1" spc="345" dirty="0">
                <a:solidFill>
                  <a:srgbClr val="000000"/>
                </a:solidFill>
                <a:latin typeface="Bierstadt" panose="020B0004020202020204" pitchFamily="34" charset="0"/>
                <a:ea typeface="Arial Bold"/>
                <a:cs typeface="Arial Bold"/>
                <a:sym typeface="Arial Bold"/>
              </a:rPr>
              <a:t>Data Description</a:t>
            </a:r>
          </a:p>
        </p:txBody>
      </p:sp>
      <p:sp>
        <p:nvSpPr>
          <p:cNvPr id="53" name="TextBox 8">
            <a:extLst>
              <a:ext uri="{FF2B5EF4-FFF2-40B4-BE49-F238E27FC236}">
                <a16:creationId xmlns:a16="http://schemas.microsoft.com/office/drawing/2014/main" id="{990C2053-A773-8379-36F6-124A445174E8}"/>
              </a:ext>
            </a:extLst>
          </p:cNvPr>
          <p:cNvSpPr txBox="1"/>
          <p:nvPr/>
        </p:nvSpPr>
        <p:spPr>
          <a:xfrm>
            <a:off x="1028700" y="6835985"/>
            <a:ext cx="6581481" cy="551433"/>
          </a:xfrm>
          <a:prstGeom prst="rect">
            <a:avLst/>
          </a:prstGeom>
        </p:spPr>
        <p:txBody>
          <a:bodyPr lIns="0" tIns="0" rIns="0" bIns="0" rtlCol="0" anchor="t">
            <a:spAutoFit/>
          </a:bodyPr>
          <a:lstStyle/>
          <a:p>
            <a:pPr>
              <a:lnSpc>
                <a:spcPts val="4320"/>
              </a:lnSpc>
              <a:spcBef>
                <a:spcPct val="0"/>
              </a:spcBef>
            </a:pPr>
            <a:r>
              <a:rPr lang="en-US" sz="3600" b="1" spc="345" dirty="0">
                <a:solidFill>
                  <a:srgbClr val="000000"/>
                </a:solidFill>
                <a:latin typeface="Bierstadt" panose="020B0004020202020204" pitchFamily="34" charset="0"/>
                <a:ea typeface="Arial Bold"/>
                <a:cs typeface="Arial Bold"/>
                <a:sym typeface="Arial Bold"/>
              </a:rPr>
              <a:t>Data Collection Methods</a:t>
            </a:r>
          </a:p>
        </p:txBody>
      </p:sp>
      <p:sp>
        <p:nvSpPr>
          <p:cNvPr id="9" name="TextBox 8">
            <a:extLst>
              <a:ext uri="{FF2B5EF4-FFF2-40B4-BE49-F238E27FC236}">
                <a16:creationId xmlns:a16="http://schemas.microsoft.com/office/drawing/2014/main" id="{BE12DD1F-96B3-E70C-F7CF-1358FE0CDC9E}"/>
              </a:ext>
            </a:extLst>
          </p:cNvPr>
          <p:cNvSpPr txBox="1"/>
          <p:nvPr/>
        </p:nvSpPr>
        <p:spPr>
          <a:xfrm>
            <a:off x="990600" y="7683792"/>
            <a:ext cx="16344900" cy="1508105"/>
          </a:xfrm>
          <a:prstGeom prst="rect">
            <a:avLst/>
          </a:prstGeom>
          <a:noFill/>
        </p:spPr>
        <p:txBody>
          <a:bodyPr wrap="square">
            <a:spAutoFit/>
          </a:bodyPr>
          <a:lstStyle/>
          <a:p>
            <a:r>
              <a:rPr lang="en-US" sz="2300" dirty="0">
                <a:latin typeface="Open Sans" panose="020B0606030504020204" pitchFamily="34" charset="0"/>
                <a:ea typeface="Open Sans" panose="020B0606030504020204" pitchFamily="34" charset="0"/>
                <a:cs typeface="Open Sans" panose="020B0606030504020204" pitchFamily="34" charset="0"/>
              </a:rPr>
              <a:t>The database is maintained by researchers at the National Consortium for the Study of Terrorism and Responses to Terrorism (START), headquartered at the University of Maryland. The dataset is collected for the attacks between 1970-2017. In order to maximize the efficiency, accuracy and completeness of GTD collection, the GTD team at</a:t>
            </a:r>
          </a:p>
          <a:p>
            <a:r>
              <a:rPr lang="en-US" sz="2300" dirty="0">
                <a:latin typeface="Open Sans" panose="020B0606030504020204" pitchFamily="34" charset="0"/>
                <a:ea typeface="Open Sans" panose="020B0606030504020204" pitchFamily="34" charset="0"/>
                <a:cs typeface="Open Sans" panose="020B0606030504020204" pitchFamily="34" charset="0"/>
              </a:rPr>
              <a:t>START combines automated and manual data collection strategies.</a:t>
            </a:r>
          </a:p>
        </p:txBody>
      </p:sp>
      <p:sp>
        <p:nvSpPr>
          <p:cNvPr id="10" name="TextBox 11">
            <a:extLst>
              <a:ext uri="{FF2B5EF4-FFF2-40B4-BE49-F238E27FC236}">
                <a16:creationId xmlns:a16="http://schemas.microsoft.com/office/drawing/2014/main" id="{18D85DC0-3193-126A-3DF7-3702D1FCBF27}"/>
              </a:ext>
            </a:extLst>
          </p:cNvPr>
          <p:cNvSpPr txBox="1"/>
          <p:nvPr/>
        </p:nvSpPr>
        <p:spPr>
          <a:xfrm>
            <a:off x="533162" y="238125"/>
            <a:ext cx="6809833" cy="790575"/>
          </a:xfrm>
          <a:prstGeom prst="rect">
            <a:avLst/>
          </a:prstGeom>
        </p:spPr>
        <p:txBody>
          <a:bodyPr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Data collection</a:t>
            </a:r>
          </a:p>
        </p:txBody>
      </p:sp>
      <p:graphicFrame>
        <p:nvGraphicFramePr>
          <p:cNvPr id="55" name="TextBox 51">
            <a:extLst>
              <a:ext uri="{FF2B5EF4-FFF2-40B4-BE49-F238E27FC236}">
                <a16:creationId xmlns:a16="http://schemas.microsoft.com/office/drawing/2014/main" id="{3C507E45-5131-68D1-70EB-60C8239E47FB}"/>
              </a:ext>
            </a:extLst>
          </p:cNvPr>
          <p:cNvGraphicFramePr/>
          <p:nvPr>
            <p:extLst>
              <p:ext uri="{D42A27DB-BD31-4B8C-83A1-F6EECF244321}">
                <p14:modId xmlns:p14="http://schemas.microsoft.com/office/powerpoint/2010/main" val="2735399717"/>
              </p:ext>
            </p:extLst>
          </p:nvPr>
        </p:nvGraphicFramePr>
        <p:xfrm>
          <a:off x="1028700" y="2723182"/>
          <a:ext cx="16344900" cy="38164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1238681"/>
            <a:ext cx="18732759" cy="47625"/>
            <a:chOff x="0" y="0"/>
            <a:chExt cx="110638915" cy="281281"/>
          </a:xfrm>
        </p:grpSpPr>
        <p:sp>
          <p:nvSpPr>
            <p:cNvPr id="3" name="Freeform 3"/>
            <p:cNvSpPr/>
            <p:nvPr/>
          </p:nvSpPr>
          <p:spPr>
            <a:xfrm>
              <a:off x="0" y="0"/>
              <a:ext cx="110638915" cy="281281"/>
            </a:xfrm>
            <a:custGeom>
              <a:avLst/>
              <a:gdLst/>
              <a:ahLst/>
              <a:cxnLst/>
              <a:rect l="l" t="t" r="r" b="b"/>
              <a:pathLst>
                <a:path w="110638915" h="281281">
                  <a:moveTo>
                    <a:pt x="0" y="0"/>
                  </a:moveTo>
                  <a:lnTo>
                    <a:pt x="110638915" y="0"/>
                  </a:lnTo>
                  <a:lnTo>
                    <a:pt x="110638915"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4" name="TextBox 4"/>
            <p:cNvSpPr txBox="1"/>
            <p:nvPr/>
          </p:nvSpPr>
          <p:spPr>
            <a:xfrm>
              <a:off x="0" y="-47625"/>
              <a:ext cx="110638915" cy="328906"/>
            </a:xfrm>
            <a:prstGeom prst="rect">
              <a:avLst/>
            </a:prstGeom>
          </p:spPr>
          <p:txBody>
            <a:bodyPr lIns="50800" tIns="50800" rIns="50800" bIns="50800" rtlCol="0" anchor="ctr"/>
            <a:lstStyle/>
            <a:p>
              <a:pPr algn="ctr">
                <a:lnSpc>
                  <a:spcPts val="2239"/>
                </a:lnSpc>
              </a:pPr>
              <a:endParaRPr/>
            </a:p>
          </p:txBody>
        </p:sp>
      </p:grpSp>
      <p:grpSp>
        <p:nvGrpSpPr>
          <p:cNvPr id="5" name="Group 5"/>
          <p:cNvGrpSpPr/>
          <p:nvPr/>
        </p:nvGrpSpPr>
        <p:grpSpPr>
          <a:xfrm rot="-10800000">
            <a:off x="-9525" y="9943875"/>
            <a:ext cx="18307050" cy="352650"/>
            <a:chOff x="0" y="0"/>
            <a:chExt cx="24409400" cy="470200"/>
          </a:xfrm>
        </p:grpSpPr>
        <p:sp>
          <p:nvSpPr>
            <p:cNvPr id="6" name="Freeform 6"/>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7" name="Freeform 7"/>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sp>
        <p:nvSpPr>
          <p:cNvPr id="9" name="TextBox 9"/>
          <p:cNvSpPr txBox="1"/>
          <p:nvPr/>
        </p:nvSpPr>
        <p:spPr>
          <a:xfrm>
            <a:off x="533163" y="238125"/>
            <a:ext cx="8610838" cy="1590179"/>
          </a:xfrm>
          <a:prstGeom prst="rect">
            <a:avLst/>
          </a:prstGeom>
        </p:spPr>
        <p:txBody>
          <a:bodyPr wrap="square"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Data Preprocessing</a:t>
            </a:r>
          </a:p>
          <a:p>
            <a:pPr algn="l">
              <a:lnSpc>
                <a:spcPts val="6239"/>
              </a:lnSpc>
            </a:pPr>
            <a:endParaRPr lang="en-US" sz="5199" spc="837" dirty="0">
              <a:solidFill>
                <a:srgbClr val="8C52FF"/>
              </a:solidFill>
              <a:latin typeface="IBM Plex Sans Medium"/>
              <a:ea typeface="IBM Plex Sans Medium"/>
              <a:cs typeface="IBM Plex Sans Medium"/>
              <a:sym typeface="IBM Plex Sans Medium"/>
            </a:endParaRPr>
          </a:p>
        </p:txBody>
      </p:sp>
      <p:sp>
        <p:nvSpPr>
          <p:cNvPr id="10" name="TextBox 10"/>
          <p:cNvSpPr txBox="1"/>
          <p:nvPr/>
        </p:nvSpPr>
        <p:spPr>
          <a:xfrm>
            <a:off x="990600" y="1633049"/>
            <a:ext cx="7413994" cy="648704"/>
          </a:xfrm>
          <a:prstGeom prst="rect">
            <a:avLst/>
          </a:prstGeom>
        </p:spPr>
        <p:txBody>
          <a:bodyPr lIns="0" tIns="0" rIns="0" bIns="0" rtlCol="0" anchor="t">
            <a:spAutoFit/>
          </a:bodyPr>
          <a:lstStyle/>
          <a:p>
            <a:pPr>
              <a:lnSpc>
                <a:spcPts val="5519"/>
              </a:lnSpc>
              <a:spcBef>
                <a:spcPct val="0"/>
              </a:spcBef>
            </a:pPr>
            <a:r>
              <a:rPr lang="en-US" sz="3600" b="1" spc="441" dirty="0">
                <a:solidFill>
                  <a:srgbClr val="000000"/>
                </a:solidFill>
                <a:latin typeface="Bierstadt" panose="020F0502020204030204" pitchFamily="34" charset="0"/>
                <a:ea typeface="Arial Bold"/>
                <a:cs typeface="Arial Bold"/>
                <a:sym typeface="Arial Bold"/>
              </a:rPr>
              <a:t>Data Before Cleaning </a:t>
            </a:r>
          </a:p>
        </p:txBody>
      </p:sp>
      <p:graphicFrame>
        <p:nvGraphicFramePr>
          <p:cNvPr id="14" name="Diagram 13">
            <a:extLst>
              <a:ext uri="{FF2B5EF4-FFF2-40B4-BE49-F238E27FC236}">
                <a16:creationId xmlns:a16="http://schemas.microsoft.com/office/drawing/2014/main" id="{68C2748D-A100-BBAE-245D-1905E4C9CA70}"/>
              </a:ext>
            </a:extLst>
          </p:cNvPr>
          <p:cNvGraphicFramePr/>
          <p:nvPr>
            <p:extLst>
              <p:ext uri="{D42A27DB-BD31-4B8C-83A1-F6EECF244321}">
                <p14:modId xmlns:p14="http://schemas.microsoft.com/office/powerpoint/2010/main" val="1402626348"/>
              </p:ext>
            </p:extLst>
          </p:nvPr>
        </p:nvGraphicFramePr>
        <p:xfrm>
          <a:off x="522277" y="7886700"/>
          <a:ext cx="16775124" cy="1371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 name="Picture 11">
            <a:extLst>
              <a:ext uri="{FF2B5EF4-FFF2-40B4-BE49-F238E27FC236}">
                <a16:creationId xmlns:a16="http://schemas.microsoft.com/office/drawing/2014/main" id="{A8CF96F6-D224-DC12-FC63-8D5E124079AF}"/>
              </a:ext>
            </a:extLst>
          </p:cNvPr>
          <p:cNvPicPr>
            <a:picLocks noChangeAspect="1"/>
          </p:cNvPicPr>
          <p:nvPr/>
        </p:nvPicPr>
        <p:blipFill>
          <a:blip r:embed="rId8"/>
          <a:stretch>
            <a:fillRect/>
          </a:stretch>
        </p:blipFill>
        <p:spPr>
          <a:xfrm>
            <a:off x="0" y="2898905"/>
            <a:ext cx="18288000" cy="4189304"/>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rot="-10800000">
            <a:off x="-9525" y="9943875"/>
            <a:ext cx="18307050" cy="352650"/>
            <a:chOff x="0" y="0"/>
            <a:chExt cx="24409400" cy="470200"/>
          </a:xfrm>
        </p:grpSpPr>
        <p:sp>
          <p:nvSpPr>
            <p:cNvPr id="4" name="Freeform 4"/>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5" name="Freeform 5"/>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6" name="Group 6"/>
          <p:cNvGrpSpPr/>
          <p:nvPr/>
        </p:nvGrpSpPr>
        <p:grpSpPr>
          <a:xfrm rot="-10800000">
            <a:off x="-9525" y="1238681"/>
            <a:ext cx="18732759" cy="47625"/>
            <a:chOff x="0" y="0"/>
            <a:chExt cx="110638915" cy="281281"/>
          </a:xfrm>
        </p:grpSpPr>
        <p:sp>
          <p:nvSpPr>
            <p:cNvPr id="7" name="Freeform 7"/>
            <p:cNvSpPr/>
            <p:nvPr/>
          </p:nvSpPr>
          <p:spPr>
            <a:xfrm>
              <a:off x="0" y="0"/>
              <a:ext cx="110638915" cy="281281"/>
            </a:xfrm>
            <a:custGeom>
              <a:avLst/>
              <a:gdLst/>
              <a:ahLst/>
              <a:cxnLst/>
              <a:rect l="l" t="t" r="r" b="b"/>
              <a:pathLst>
                <a:path w="110638915" h="281281">
                  <a:moveTo>
                    <a:pt x="0" y="0"/>
                  </a:moveTo>
                  <a:lnTo>
                    <a:pt x="110638915" y="0"/>
                  </a:lnTo>
                  <a:lnTo>
                    <a:pt x="110638915"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8" name="TextBox 8"/>
            <p:cNvSpPr txBox="1"/>
            <p:nvPr/>
          </p:nvSpPr>
          <p:spPr>
            <a:xfrm>
              <a:off x="0" y="-47625"/>
              <a:ext cx="110638915" cy="328906"/>
            </a:xfrm>
            <a:prstGeom prst="rect">
              <a:avLst/>
            </a:prstGeom>
          </p:spPr>
          <p:txBody>
            <a:bodyPr lIns="50800" tIns="50800" rIns="50800" bIns="50800" rtlCol="0" anchor="ctr"/>
            <a:lstStyle/>
            <a:p>
              <a:pPr algn="ctr">
                <a:lnSpc>
                  <a:spcPts val="2239"/>
                </a:lnSpc>
              </a:pPr>
              <a:endParaRPr/>
            </a:p>
          </p:txBody>
        </p:sp>
      </p:grpSp>
      <p:sp>
        <p:nvSpPr>
          <p:cNvPr id="9" name="TextBox 9"/>
          <p:cNvSpPr txBox="1"/>
          <p:nvPr/>
        </p:nvSpPr>
        <p:spPr>
          <a:xfrm>
            <a:off x="1035722" y="1703520"/>
            <a:ext cx="7041478" cy="705321"/>
          </a:xfrm>
          <a:prstGeom prst="rect">
            <a:avLst/>
          </a:prstGeom>
        </p:spPr>
        <p:txBody>
          <a:bodyPr lIns="0" tIns="0" rIns="0" bIns="0" rtlCol="0" anchor="t">
            <a:spAutoFit/>
          </a:bodyPr>
          <a:lstStyle/>
          <a:p>
            <a:pPr>
              <a:lnSpc>
                <a:spcPts val="5519"/>
              </a:lnSpc>
              <a:spcBef>
                <a:spcPct val="0"/>
              </a:spcBef>
            </a:pPr>
            <a:r>
              <a:rPr lang="en-US" sz="4599" b="1" spc="441" dirty="0">
                <a:solidFill>
                  <a:srgbClr val="000000"/>
                </a:solidFill>
                <a:latin typeface="Bierstadt" panose="020B0004020202020204" pitchFamily="34" charset="0"/>
                <a:ea typeface="Arial Bold"/>
                <a:cs typeface="Arial Bold"/>
                <a:sym typeface="Arial Bold"/>
              </a:rPr>
              <a:t>Data After Cleaning </a:t>
            </a:r>
          </a:p>
        </p:txBody>
      </p:sp>
      <p:sp>
        <p:nvSpPr>
          <p:cNvPr id="10" name="TextBox 9">
            <a:extLst>
              <a:ext uri="{FF2B5EF4-FFF2-40B4-BE49-F238E27FC236}">
                <a16:creationId xmlns:a16="http://schemas.microsoft.com/office/drawing/2014/main" id="{55A0D82F-E29D-F090-6DC7-5821CAEFF1BC}"/>
              </a:ext>
            </a:extLst>
          </p:cNvPr>
          <p:cNvSpPr txBox="1"/>
          <p:nvPr/>
        </p:nvSpPr>
        <p:spPr>
          <a:xfrm>
            <a:off x="533163" y="238125"/>
            <a:ext cx="8610838" cy="1590179"/>
          </a:xfrm>
          <a:prstGeom prst="rect">
            <a:avLst/>
          </a:prstGeom>
        </p:spPr>
        <p:txBody>
          <a:bodyPr wrap="square"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Data Preprocessing</a:t>
            </a:r>
          </a:p>
          <a:p>
            <a:pPr algn="l">
              <a:lnSpc>
                <a:spcPts val="6239"/>
              </a:lnSpc>
            </a:pPr>
            <a:endParaRPr lang="en-US" sz="5199" spc="837" dirty="0">
              <a:solidFill>
                <a:srgbClr val="8C52FF"/>
              </a:solidFill>
              <a:latin typeface="IBM Plex Sans Medium"/>
              <a:ea typeface="IBM Plex Sans Medium"/>
              <a:cs typeface="IBM Plex Sans Medium"/>
              <a:sym typeface="IBM Plex Sans Medium"/>
            </a:endParaRPr>
          </a:p>
        </p:txBody>
      </p:sp>
      <p:pic>
        <p:nvPicPr>
          <p:cNvPr id="12" name="Picture 11">
            <a:extLst>
              <a:ext uri="{FF2B5EF4-FFF2-40B4-BE49-F238E27FC236}">
                <a16:creationId xmlns:a16="http://schemas.microsoft.com/office/drawing/2014/main" id="{9692CEF3-8C6E-50D0-E8F2-2499FC8BEA77}"/>
              </a:ext>
            </a:extLst>
          </p:cNvPr>
          <p:cNvPicPr>
            <a:picLocks noChangeAspect="1"/>
          </p:cNvPicPr>
          <p:nvPr/>
        </p:nvPicPr>
        <p:blipFill>
          <a:blip r:embed="rId2"/>
          <a:stretch>
            <a:fillRect/>
          </a:stretch>
        </p:blipFill>
        <p:spPr>
          <a:xfrm>
            <a:off x="0" y="2708728"/>
            <a:ext cx="18288000" cy="4949372"/>
          </a:xfrm>
          <a:prstGeom prst="rect">
            <a:avLst/>
          </a:prstGeom>
          <a:ln>
            <a:noFill/>
          </a:ln>
          <a:effectLst>
            <a:outerShdw blurRad="292100" dist="139700" dir="2700000" algn="tl" rotWithShape="0">
              <a:srgbClr val="333333">
                <a:alpha val="65000"/>
              </a:srgbClr>
            </a:outerShdw>
          </a:effectLst>
        </p:spPr>
      </p:pic>
      <p:graphicFrame>
        <p:nvGraphicFramePr>
          <p:cNvPr id="15" name="Diagram 14">
            <a:extLst>
              <a:ext uri="{FF2B5EF4-FFF2-40B4-BE49-F238E27FC236}">
                <a16:creationId xmlns:a16="http://schemas.microsoft.com/office/drawing/2014/main" id="{E7566248-862C-9B80-AAC1-C0D29F9330AE}"/>
              </a:ext>
            </a:extLst>
          </p:cNvPr>
          <p:cNvGraphicFramePr/>
          <p:nvPr>
            <p:extLst>
              <p:ext uri="{D42A27DB-BD31-4B8C-83A1-F6EECF244321}">
                <p14:modId xmlns:p14="http://schemas.microsoft.com/office/powerpoint/2010/main" val="2262355215"/>
              </p:ext>
            </p:extLst>
          </p:nvPr>
        </p:nvGraphicFramePr>
        <p:xfrm>
          <a:off x="533162" y="8507224"/>
          <a:ext cx="16459437" cy="6748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525" y="9943875"/>
            <a:ext cx="18307050" cy="352650"/>
            <a:chOff x="0" y="0"/>
            <a:chExt cx="24409400" cy="470200"/>
          </a:xfrm>
        </p:grpSpPr>
        <p:sp>
          <p:nvSpPr>
            <p:cNvPr id="3" name="Freeform 3"/>
            <p:cNvSpPr/>
            <p:nvPr/>
          </p:nvSpPr>
          <p:spPr>
            <a:xfrm>
              <a:off x="12700" y="12700"/>
              <a:ext cx="24384000" cy="444754"/>
            </a:xfrm>
            <a:custGeom>
              <a:avLst/>
              <a:gdLst/>
              <a:ahLst/>
              <a:cxnLst/>
              <a:rect l="l" t="t" r="r" b="b"/>
              <a:pathLst>
                <a:path w="24384000" h="444754">
                  <a:moveTo>
                    <a:pt x="24384000" y="0"/>
                  </a:moveTo>
                  <a:lnTo>
                    <a:pt x="0" y="0"/>
                  </a:lnTo>
                  <a:lnTo>
                    <a:pt x="0" y="444754"/>
                  </a:lnTo>
                  <a:lnTo>
                    <a:pt x="24384000" y="444754"/>
                  </a:lnTo>
                  <a:close/>
                </a:path>
              </a:pathLst>
            </a:custGeom>
            <a:gradFill rotWithShape="1">
              <a:gsLst>
                <a:gs pos="0">
                  <a:srgbClr val="000000">
                    <a:alpha val="100000"/>
                  </a:srgbClr>
                </a:gs>
                <a:gs pos="100000">
                  <a:srgbClr val="3533CD">
                    <a:alpha val="100000"/>
                  </a:srgbClr>
                </a:gs>
              </a:gsLst>
              <a:lin ang="0"/>
            </a:gradFill>
          </p:spPr>
          <p:txBody>
            <a:bodyPr/>
            <a:lstStyle/>
            <a:p>
              <a:endParaRPr lang="en-US"/>
            </a:p>
          </p:txBody>
        </p:sp>
        <p:sp>
          <p:nvSpPr>
            <p:cNvPr id="4" name="Freeform 4"/>
            <p:cNvSpPr/>
            <p:nvPr/>
          </p:nvSpPr>
          <p:spPr>
            <a:xfrm>
              <a:off x="0" y="0"/>
              <a:ext cx="24409400" cy="470154"/>
            </a:xfrm>
            <a:custGeom>
              <a:avLst/>
              <a:gdLst/>
              <a:ahLst/>
              <a:cxnLst/>
              <a:rect l="l" t="t" r="r" b="b"/>
              <a:pathLst>
                <a:path w="24409400" h="470154">
                  <a:moveTo>
                    <a:pt x="24396700" y="25400"/>
                  </a:moveTo>
                  <a:lnTo>
                    <a:pt x="12700" y="25400"/>
                  </a:lnTo>
                  <a:lnTo>
                    <a:pt x="12700" y="12700"/>
                  </a:lnTo>
                  <a:lnTo>
                    <a:pt x="25400" y="12700"/>
                  </a:lnTo>
                  <a:lnTo>
                    <a:pt x="25400" y="457454"/>
                  </a:lnTo>
                  <a:lnTo>
                    <a:pt x="12700" y="457454"/>
                  </a:lnTo>
                  <a:lnTo>
                    <a:pt x="12700" y="444754"/>
                  </a:lnTo>
                  <a:lnTo>
                    <a:pt x="24396700" y="444754"/>
                  </a:lnTo>
                  <a:lnTo>
                    <a:pt x="24396700" y="457454"/>
                  </a:lnTo>
                  <a:lnTo>
                    <a:pt x="24384000" y="457454"/>
                  </a:lnTo>
                  <a:lnTo>
                    <a:pt x="24384000" y="12700"/>
                  </a:lnTo>
                  <a:lnTo>
                    <a:pt x="24396700" y="12700"/>
                  </a:lnTo>
                  <a:lnTo>
                    <a:pt x="24396700" y="25400"/>
                  </a:lnTo>
                  <a:moveTo>
                    <a:pt x="24396700" y="0"/>
                  </a:moveTo>
                  <a:cubicBezTo>
                    <a:pt x="24403686" y="0"/>
                    <a:pt x="24409400" y="5715"/>
                    <a:pt x="24409400" y="12700"/>
                  </a:cubicBezTo>
                  <a:lnTo>
                    <a:pt x="24409400" y="457454"/>
                  </a:lnTo>
                  <a:cubicBezTo>
                    <a:pt x="24409400" y="464439"/>
                    <a:pt x="24403686" y="470154"/>
                    <a:pt x="24396700" y="470154"/>
                  </a:cubicBezTo>
                  <a:lnTo>
                    <a:pt x="12700" y="470154"/>
                  </a:lnTo>
                  <a:cubicBezTo>
                    <a:pt x="5715" y="470154"/>
                    <a:pt x="0" y="464439"/>
                    <a:pt x="0" y="457454"/>
                  </a:cubicBezTo>
                  <a:lnTo>
                    <a:pt x="0" y="12700"/>
                  </a:lnTo>
                  <a:cubicBezTo>
                    <a:pt x="0" y="5715"/>
                    <a:pt x="5715" y="0"/>
                    <a:pt x="12700" y="0"/>
                  </a:cubicBezTo>
                  <a:lnTo>
                    <a:pt x="24396700" y="0"/>
                  </a:lnTo>
                  <a:close/>
                </a:path>
              </a:pathLst>
            </a:custGeom>
            <a:solidFill>
              <a:srgbClr val="061727"/>
            </a:solidFill>
          </p:spPr>
          <p:txBody>
            <a:bodyPr/>
            <a:lstStyle/>
            <a:p>
              <a:endParaRPr lang="en-US"/>
            </a:p>
          </p:txBody>
        </p:sp>
      </p:grpSp>
      <p:grpSp>
        <p:nvGrpSpPr>
          <p:cNvPr id="5" name="Group 5"/>
          <p:cNvGrpSpPr/>
          <p:nvPr/>
        </p:nvGrpSpPr>
        <p:grpSpPr>
          <a:xfrm rot="-10800000">
            <a:off x="-9525" y="1238681"/>
            <a:ext cx="18732759" cy="47625"/>
            <a:chOff x="0" y="0"/>
            <a:chExt cx="110638915" cy="281281"/>
          </a:xfrm>
        </p:grpSpPr>
        <p:sp>
          <p:nvSpPr>
            <p:cNvPr id="6" name="Freeform 6"/>
            <p:cNvSpPr/>
            <p:nvPr/>
          </p:nvSpPr>
          <p:spPr>
            <a:xfrm>
              <a:off x="0" y="0"/>
              <a:ext cx="110638915" cy="281281"/>
            </a:xfrm>
            <a:custGeom>
              <a:avLst/>
              <a:gdLst/>
              <a:ahLst/>
              <a:cxnLst/>
              <a:rect l="l" t="t" r="r" b="b"/>
              <a:pathLst>
                <a:path w="110638915" h="281281">
                  <a:moveTo>
                    <a:pt x="0" y="0"/>
                  </a:moveTo>
                  <a:lnTo>
                    <a:pt x="110638915" y="0"/>
                  </a:lnTo>
                  <a:lnTo>
                    <a:pt x="110638915" y="281281"/>
                  </a:lnTo>
                  <a:lnTo>
                    <a:pt x="0" y="281281"/>
                  </a:lnTo>
                  <a:close/>
                </a:path>
              </a:pathLst>
            </a:custGeom>
            <a:gradFill rotWithShape="1">
              <a:gsLst>
                <a:gs pos="0">
                  <a:srgbClr val="000000">
                    <a:alpha val="100000"/>
                  </a:srgbClr>
                </a:gs>
                <a:gs pos="100000">
                  <a:srgbClr val="3533CD">
                    <a:alpha val="100000"/>
                  </a:srgbClr>
                </a:gs>
              </a:gsLst>
              <a:lin ang="0"/>
            </a:gradFill>
            <a:ln cap="sq">
              <a:noFill/>
              <a:prstDash val="solid"/>
              <a:miter/>
            </a:ln>
          </p:spPr>
          <p:txBody>
            <a:bodyPr/>
            <a:lstStyle/>
            <a:p>
              <a:endParaRPr lang="en-US"/>
            </a:p>
          </p:txBody>
        </p:sp>
        <p:sp>
          <p:nvSpPr>
            <p:cNvPr id="7" name="TextBox 7"/>
            <p:cNvSpPr txBox="1"/>
            <p:nvPr/>
          </p:nvSpPr>
          <p:spPr>
            <a:xfrm>
              <a:off x="0" y="-47625"/>
              <a:ext cx="110638915" cy="328906"/>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59457" y="1646077"/>
            <a:ext cx="6560543" cy="551433"/>
          </a:xfrm>
          <a:prstGeom prst="rect">
            <a:avLst/>
          </a:prstGeom>
        </p:spPr>
        <p:txBody>
          <a:bodyPr lIns="0" tIns="0" rIns="0" bIns="0" rtlCol="0" anchor="t">
            <a:spAutoFit/>
          </a:bodyPr>
          <a:lstStyle/>
          <a:p>
            <a:pPr>
              <a:lnSpc>
                <a:spcPts val="4320"/>
              </a:lnSpc>
              <a:spcBef>
                <a:spcPct val="0"/>
              </a:spcBef>
            </a:pPr>
            <a:r>
              <a:rPr lang="en-US" sz="3600" b="1" spc="345" dirty="0">
                <a:solidFill>
                  <a:srgbClr val="000000"/>
                </a:solidFill>
                <a:latin typeface="Bierstadt" panose="020B0004020202020204" pitchFamily="34" charset="0"/>
                <a:ea typeface="Arial Bold"/>
                <a:cs typeface="Arial Bold"/>
                <a:sym typeface="Arial Bold"/>
              </a:rPr>
              <a:t>Handling Missing Values</a:t>
            </a:r>
          </a:p>
        </p:txBody>
      </p:sp>
      <p:sp>
        <p:nvSpPr>
          <p:cNvPr id="11" name="TextBox 9">
            <a:extLst>
              <a:ext uri="{FF2B5EF4-FFF2-40B4-BE49-F238E27FC236}">
                <a16:creationId xmlns:a16="http://schemas.microsoft.com/office/drawing/2014/main" id="{30FC189F-B6BA-9759-8D2D-2A096F161E9A}"/>
              </a:ext>
            </a:extLst>
          </p:cNvPr>
          <p:cNvSpPr txBox="1"/>
          <p:nvPr/>
        </p:nvSpPr>
        <p:spPr>
          <a:xfrm>
            <a:off x="533163" y="238125"/>
            <a:ext cx="8610838" cy="1590179"/>
          </a:xfrm>
          <a:prstGeom prst="rect">
            <a:avLst/>
          </a:prstGeom>
        </p:spPr>
        <p:txBody>
          <a:bodyPr wrap="square" lIns="0" tIns="0" rIns="0" bIns="0" rtlCol="0" anchor="t">
            <a:spAutoFit/>
          </a:bodyPr>
          <a:lstStyle/>
          <a:p>
            <a:pPr algn="l">
              <a:lnSpc>
                <a:spcPts val="6239"/>
              </a:lnSpc>
            </a:pPr>
            <a:r>
              <a:rPr lang="en-US" sz="5199" spc="837" dirty="0">
                <a:solidFill>
                  <a:srgbClr val="8C52FF"/>
                </a:solidFill>
                <a:latin typeface="IBM Plex Sans Medium"/>
                <a:ea typeface="IBM Plex Sans Medium"/>
                <a:cs typeface="IBM Plex Sans Medium"/>
                <a:sym typeface="IBM Plex Sans Medium"/>
              </a:rPr>
              <a:t>Data Preprocessing</a:t>
            </a:r>
          </a:p>
          <a:p>
            <a:pPr algn="l">
              <a:lnSpc>
                <a:spcPts val="6239"/>
              </a:lnSpc>
            </a:pPr>
            <a:endParaRPr lang="en-US" sz="5199" spc="837" dirty="0">
              <a:solidFill>
                <a:srgbClr val="8C52FF"/>
              </a:solidFill>
              <a:latin typeface="IBM Plex Sans Medium"/>
              <a:ea typeface="IBM Plex Sans Medium"/>
              <a:cs typeface="IBM Plex Sans Medium"/>
              <a:sym typeface="IBM Plex Sans Medium"/>
            </a:endParaRPr>
          </a:p>
        </p:txBody>
      </p:sp>
      <p:pic>
        <p:nvPicPr>
          <p:cNvPr id="13" name="Picture 12">
            <a:extLst>
              <a:ext uri="{FF2B5EF4-FFF2-40B4-BE49-F238E27FC236}">
                <a16:creationId xmlns:a16="http://schemas.microsoft.com/office/drawing/2014/main" id="{DB566BE1-5560-4AC1-00A0-34622E74C3EB}"/>
              </a:ext>
            </a:extLst>
          </p:cNvPr>
          <p:cNvPicPr>
            <a:picLocks noChangeAspect="1"/>
          </p:cNvPicPr>
          <p:nvPr/>
        </p:nvPicPr>
        <p:blipFill>
          <a:blip r:embed="rId2"/>
          <a:stretch>
            <a:fillRect/>
          </a:stretch>
        </p:blipFill>
        <p:spPr>
          <a:xfrm>
            <a:off x="838200" y="2705100"/>
            <a:ext cx="16652809" cy="1445474"/>
          </a:xfrm>
          <a:prstGeom prst="rect">
            <a:avLst/>
          </a:prstGeom>
          <a:ln>
            <a:noFill/>
          </a:ln>
          <a:effectLst>
            <a:outerShdw blurRad="292100" dist="139700" dir="2700000" algn="tl" rotWithShape="0">
              <a:srgbClr val="333333">
                <a:alpha val="65000"/>
              </a:srgbClr>
            </a:outerShdw>
          </a:effectLst>
        </p:spPr>
      </p:pic>
      <p:pic>
        <p:nvPicPr>
          <p:cNvPr id="15" name="Picture 14">
            <a:extLst>
              <a:ext uri="{FF2B5EF4-FFF2-40B4-BE49-F238E27FC236}">
                <a16:creationId xmlns:a16="http://schemas.microsoft.com/office/drawing/2014/main" id="{64621EE4-F8DA-E428-E061-D1B9F1A58631}"/>
              </a:ext>
            </a:extLst>
          </p:cNvPr>
          <p:cNvPicPr>
            <a:picLocks noChangeAspect="1"/>
          </p:cNvPicPr>
          <p:nvPr/>
        </p:nvPicPr>
        <p:blipFill>
          <a:blip r:embed="rId3"/>
          <a:stretch>
            <a:fillRect/>
          </a:stretch>
        </p:blipFill>
        <p:spPr>
          <a:xfrm>
            <a:off x="838200" y="4344330"/>
            <a:ext cx="1981200" cy="5218770"/>
          </a:xfrm>
          <a:prstGeom prst="rect">
            <a:avLst/>
          </a:prstGeom>
          <a:ln>
            <a:noFill/>
          </a:ln>
          <a:effectLst>
            <a:outerShdw blurRad="292100" dist="139700" dir="2700000" algn="tl" rotWithShape="0">
              <a:srgbClr val="333333">
                <a:alpha val="65000"/>
              </a:srgbClr>
            </a:outerShdw>
          </a:effectLst>
        </p:spPr>
      </p:pic>
      <p:graphicFrame>
        <p:nvGraphicFramePr>
          <p:cNvPr id="18" name="Diagram 17">
            <a:extLst>
              <a:ext uri="{FF2B5EF4-FFF2-40B4-BE49-F238E27FC236}">
                <a16:creationId xmlns:a16="http://schemas.microsoft.com/office/drawing/2014/main" id="{6CA38A27-A885-06C6-9245-4D51A888FEC7}"/>
              </a:ext>
            </a:extLst>
          </p:cNvPr>
          <p:cNvGraphicFramePr/>
          <p:nvPr>
            <p:extLst>
              <p:ext uri="{D42A27DB-BD31-4B8C-83A1-F6EECF244321}">
                <p14:modId xmlns:p14="http://schemas.microsoft.com/office/powerpoint/2010/main" val="1584300119"/>
              </p:ext>
            </p:extLst>
          </p:nvPr>
        </p:nvGraphicFramePr>
        <p:xfrm>
          <a:off x="4114800" y="5780157"/>
          <a:ext cx="13334999" cy="309714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B7738F8F-79E6-4EFA-A1D8-C0E632F70AAE}">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695</TotalTime>
  <Words>1629</Words>
  <Application>Microsoft Office PowerPoint</Application>
  <PresentationFormat>Custom</PresentationFormat>
  <Paragraphs>205</Paragraphs>
  <Slides>22</Slides>
  <Notes>15</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22</vt:i4>
      </vt:variant>
    </vt:vector>
  </HeadingPairs>
  <TitlesOfParts>
    <vt:vector size="38" baseType="lpstr">
      <vt:lpstr>Canva Sans</vt:lpstr>
      <vt:lpstr>Arial</vt:lpstr>
      <vt:lpstr>Arial Bold</vt:lpstr>
      <vt:lpstr>Baguet Script</vt:lpstr>
      <vt:lpstr>Poppins</vt:lpstr>
      <vt:lpstr>Open Sans</vt:lpstr>
      <vt:lpstr>Calibri</vt:lpstr>
      <vt:lpstr>Poppins Bold</vt:lpstr>
      <vt:lpstr>IBM Plex Sans Bold</vt:lpstr>
      <vt:lpstr>Canva Sans Bold</vt:lpstr>
      <vt:lpstr>IBM Plex Sans Medium</vt:lpstr>
      <vt:lpstr>Edwardian Script ITC</vt:lpstr>
      <vt:lpstr>IBM Plex Sans</vt:lpstr>
      <vt:lpstr>Open Sans Bold</vt:lpstr>
      <vt:lpstr>Bierstadt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777.pptx</dc:title>
  <cp:lastModifiedBy>Hardik Agrawal</cp:lastModifiedBy>
  <cp:revision>25</cp:revision>
  <dcterms:created xsi:type="dcterms:W3CDTF">2006-08-16T00:00:00Z</dcterms:created>
  <dcterms:modified xsi:type="dcterms:W3CDTF">2024-08-02T19:05:45Z</dcterms:modified>
  <dc:identifier>DAGMTYgeXLY</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2024-07-31T14:05:16Z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1e87ed80-ce87-45b4-bd90-7d5fc1495fa0</vt:lpwstr>
  </property>
  <property fmtid="{D5CDD505-2E9C-101B-9397-08002B2CF9AE}" pid="7" name="MSIP_Label_defa4170-0d19-0005-0004-bc88714345d2_ActionId">
    <vt:lpwstr>79db9fff-f352-4301-9704-ff72bb4a4aed</vt:lpwstr>
  </property>
  <property fmtid="{D5CDD505-2E9C-101B-9397-08002B2CF9AE}" pid="8" name="MSIP_Label_defa4170-0d19-0005-0004-bc88714345d2_ContentBits">
    <vt:lpwstr>0</vt:lpwstr>
  </property>
</Properties>
</file>

<file path=docProps/thumbnail.jpeg>
</file>